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Arial Black"/>
      <p:regular r:id="rId27"/>
    </p:embeddedFont>
    <p:embeddedFont>
      <p:font typeface="Cambria Math"/>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ambriaMath-regular.fntdata"/><Relationship Id="rId27" Type="http://schemas.openxmlformats.org/officeDocument/2006/relationships/font" Target="fonts/ArialBlack-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a9e96d873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8a9e96d873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a9e96d873_2_1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8a9e96d873_2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a9e96d873_2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8a9e96d873_2_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8a9e96d873_2_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a9e96d873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8a9e96d873_2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8a9e96d873_2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a9e96d873_2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8a9e96d873_2_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8a9e96d873_2_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8a9e96d873_2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8a9e96d873_2_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8a9e96d873_2_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8a9e96d873_2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8a9e96d873_2_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8a9e96d873_2_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a9e96d873_2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28a9e96d873_2_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8a9e96d873_2_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8a9e96d873_2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8a9e96d873_2_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8a9e96d873_2_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a9e96d873_2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8a9e96d873_2_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8a9e96d873_2_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a9e96d873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8a9e96d873_2_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8a9e96d873_2_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a9e96d873_2_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8a9e96d873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a9e96d873_2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8a9e96d873_2_2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8a9e96d873_2_2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a9e96d873_2_1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8a9e96d873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a9e96d873_2_1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8a9e96d873_2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a9e96d873_2_1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8a9e96d873_2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aaef3de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aaef3d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aaef3de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aaef3de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aaef3de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aaef3de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a9e96d873_2_1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8a9e96d873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31.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2.png"/><Relationship Id="rId11" Type="http://schemas.openxmlformats.org/officeDocument/2006/relationships/image" Target="../media/image33.png"/><Relationship Id="rId10" Type="http://schemas.openxmlformats.org/officeDocument/2006/relationships/image" Target="../media/image19.png"/><Relationship Id="rId9"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32.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0000"/>
          </a:blip>
          <a:stretch>
            <a:fillRect/>
          </a:stretch>
        </a:blipFill>
      </p:bgPr>
    </p:bg>
    <p:spTree>
      <p:nvGrpSpPr>
        <p:cNvPr id="128" name="Shape 128"/>
        <p:cNvGrpSpPr/>
        <p:nvPr/>
      </p:nvGrpSpPr>
      <p:grpSpPr>
        <a:xfrm>
          <a:off x="0" y="0"/>
          <a:ext cx="0" cy="0"/>
          <a:chOff x="0" y="0"/>
          <a:chExt cx="0" cy="0"/>
        </a:xfrm>
      </p:grpSpPr>
      <p:sp>
        <p:nvSpPr>
          <p:cNvPr id="129" name="Google Shape;129;p25"/>
          <p:cNvSpPr/>
          <p:nvPr/>
        </p:nvSpPr>
        <p:spPr>
          <a:xfrm>
            <a:off x="1788163" y="128000"/>
            <a:ext cx="58419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4100" u="none" cap="none" strike="noStrike">
                <a:solidFill>
                  <a:srgbClr val="FFD966"/>
                </a:solidFill>
                <a:latin typeface="Calibri"/>
                <a:ea typeface="Calibri"/>
                <a:cs typeface="Calibri"/>
                <a:sym typeface="Calibri"/>
              </a:rPr>
              <a:t>Week-8 (Discussion)</a:t>
            </a:r>
            <a:endParaRPr sz="1100"/>
          </a:p>
          <a:p>
            <a:pPr indent="0" lvl="0" marL="0" marR="0" rtl="0" algn="ctr">
              <a:spcBef>
                <a:spcPts val="0"/>
              </a:spcBef>
              <a:spcAft>
                <a:spcPts val="0"/>
              </a:spcAft>
              <a:buNone/>
            </a:pPr>
            <a:r>
              <a:rPr b="1" i="0" lang="en" sz="4100" u="none" cap="none" strike="noStrike">
                <a:solidFill>
                  <a:srgbClr val="FFD966"/>
                </a:solidFill>
                <a:latin typeface="Calibri"/>
                <a:ea typeface="Calibri"/>
                <a:cs typeface="Calibri"/>
                <a:sym typeface="Calibri"/>
              </a:rPr>
              <a:t>16</a:t>
            </a:r>
            <a:r>
              <a:rPr b="1" baseline="30000" i="0" lang="en" sz="4100" u="none" cap="none" strike="noStrike">
                <a:solidFill>
                  <a:srgbClr val="FFD966"/>
                </a:solidFill>
                <a:latin typeface="Calibri"/>
                <a:ea typeface="Calibri"/>
                <a:cs typeface="Calibri"/>
                <a:sym typeface="Calibri"/>
              </a:rPr>
              <a:t>th</a:t>
            </a:r>
            <a:r>
              <a:rPr b="1" i="0" lang="en" sz="4100" u="none" cap="none" strike="noStrike">
                <a:solidFill>
                  <a:srgbClr val="FFD966"/>
                </a:solidFill>
                <a:latin typeface="Calibri"/>
                <a:ea typeface="Calibri"/>
                <a:cs typeface="Calibri"/>
                <a:sym typeface="Calibri"/>
              </a:rPr>
              <a:t> September, 2024</a:t>
            </a:r>
            <a:endParaRPr b="1" i="0" sz="4100" u="none" cap="none" strike="noStrike">
              <a:solidFill>
                <a:srgbClr val="FFD966"/>
              </a:solidFill>
              <a:latin typeface="Calibri"/>
              <a:ea typeface="Calibri"/>
              <a:cs typeface="Calibri"/>
              <a:sym typeface="Calibri"/>
            </a:endParaRPr>
          </a:p>
        </p:txBody>
      </p:sp>
      <p:pic>
        <p:nvPicPr>
          <p:cNvPr id="130" name="Google Shape;130;p25"/>
          <p:cNvPicPr preferRelativeResize="0"/>
          <p:nvPr/>
        </p:nvPicPr>
        <p:blipFill rotWithShape="1">
          <a:blip r:embed="rId4">
            <a:alphaModFix/>
          </a:blip>
          <a:srcRect b="0" l="0" r="0" t="0"/>
          <a:stretch/>
        </p:blipFill>
        <p:spPr>
          <a:xfrm>
            <a:off x="91911" y="122195"/>
            <a:ext cx="1477652" cy="1477652"/>
          </a:xfrm>
          <a:prstGeom prst="rect">
            <a:avLst/>
          </a:prstGeom>
          <a:noFill/>
          <a:ln>
            <a:noFill/>
          </a:ln>
        </p:spPr>
      </p:pic>
      <p:pic>
        <p:nvPicPr>
          <p:cNvPr id="131" name="Google Shape;131;p25"/>
          <p:cNvPicPr preferRelativeResize="0"/>
          <p:nvPr/>
        </p:nvPicPr>
        <p:blipFill rotWithShape="1">
          <a:blip r:embed="rId5">
            <a:alphaModFix/>
          </a:blip>
          <a:srcRect b="0" l="0" r="0" t="0"/>
          <a:stretch/>
        </p:blipFill>
        <p:spPr>
          <a:xfrm>
            <a:off x="7858547" y="226219"/>
            <a:ext cx="1133573" cy="1269602"/>
          </a:xfrm>
          <a:prstGeom prst="rect">
            <a:avLst/>
          </a:prstGeom>
          <a:noFill/>
          <a:ln>
            <a:noFill/>
          </a:ln>
        </p:spPr>
      </p:pic>
      <p:sp>
        <p:nvSpPr>
          <p:cNvPr id="132" name="Google Shape;132;p25"/>
          <p:cNvSpPr txBox="1"/>
          <p:nvPr/>
        </p:nvSpPr>
        <p:spPr>
          <a:xfrm>
            <a:off x="0" y="1922667"/>
            <a:ext cx="7335077" cy="1882919"/>
          </a:xfrm>
          <a:prstGeom prst="rect">
            <a:avLst/>
          </a:prstGeom>
          <a:solidFill>
            <a:srgbClr val="FFE699">
              <a:alpha val="74901"/>
            </a:srgbClr>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3000" u="none" cap="none" strike="noStrike">
                <a:solidFill>
                  <a:srgbClr val="548135"/>
                </a:solidFill>
                <a:latin typeface="Arial Black"/>
                <a:ea typeface="Arial Black"/>
                <a:cs typeface="Arial Black"/>
                <a:sym typeface="Arial Black"/>
              </a:rPr>
              <a:t>Introduction to Machine Learning</a:t>
            </a:r>
            <a:endParaRPr sz="1800">
              <a:solidFill>
                <a:srgbClr val="548135"/>
              </a:solidFill>
              <a:latin typeface="Arial Black"/>
              <a:ea typeface="Arial Black"/>
              <a:cs typeface="Arial Black"/>
              <a:sym typeface="Arial Black"/>
            </a:endParaRPr>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Prof. Balaraman Ravindran</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Professor and Head of the Department</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Department of Data Science and Artificial Intelligence </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IIT Madras</a:t>
            </a:r>
            <a:endParaRPr b="1" sz="1500">
              <a:solidFill>
                <a:srgbClr val="548135"/>
              </a:solidFill>
              <a:latin typeface="Arial"/>
              <a:ea typeface="Arial"/>
              <a:cs typeface="Arial"/>
              <a:sym typeface="Arial"/>
            </a:endParaRPr>
          </a:p>
        </p:txBody>
      </p:sp>
      <p:sp>
        <p:nvSpPr>
          <p:cNvPr id="133" name="Google Shape;133;p25"/>
          <p:cNvSpPr txBox="1"/>
          <p:nvPr/>
        </p:nvSpPr>
        <p:spPr>
          <a:xfrm>
            <a:off x="1" y="3965274"/>
            <a:ext cx="6440864" cy="1073756"/>
          </a:xfrm>
          <a:prstGeom prst="rect">
            <a:avLst/>
          </a:prstGeom>
          <a:solidFill>
            <a:srgbClr val="812494"/>
          </a:solid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Ayan Paul</a:t>
            </a:r>
            <a:endParaRPr sz="1100"/>
          </a:p>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PMRF Research Scholar </a:t>
            </a:r>
            <a:endParaRPr sz="1100"/>
          </a:p>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IIT Kharagpur</a:t>
            </a:r>
            <a:endParaRPr b="1" sz="1500">
              <a:solidFill>
                <a:srgbClr val="FFF2CC"/>
              </a:solidFill>
              <a:latin typeface="Arial"/>
              <a:ea typeface="Arial"/>
              <a:cs typeface="Arial"/>
              <a:sym typeface="Arial"/>
            </a:endParaRPr>
          </a:p>
        </p:txBody>
      </p:sp>
      <p:pic>
        <p:nvPicPr>
          <p:cNvPr id="134" name="Google Shape;134;p25"/>
          <p:cNvPicPr preferRelativeResize="0"/>
          <p:nvPr/>
        </p:nvPicPr>
        <p:blipFill rotWithShape="1">
          <a:blip r:embed="rId6">
            <a:alphaModFix/>
          </a:blip>
          <a:srcRect b="0" l="0" r="0" t="0"/>
          <a:stretch/>
        </p:blipFill>
        <p:spPr>
          <a:xfrm>
            <a:off x="6015821" y="2197044"/>
            <a:ext cx="3128179" cy="2946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nvSpPr>
        <p:spPr>
          <a:xfrm>
            <a:off x="1178350" y="1081725"/>
            <a:ext cx="7197365" cy="1454244"/>
          </a:xfrm>
          <a:prstGeom prst="rect">
            <a:avLst/>
          </a:prstGeom>
          <a:noFill/>
          <a:ln>
            <a:noFill/>
          </a:ln>
        </p:spPr>
        <p:txBody>
          <a:bodyPr anchorCtr="0" anchor="t" bIns="34275" lIns="68575" spcFirstLastPara="1" rIns="68575" wrap="square" tIns="34275">
            <a:spAutoFit/>
          </a:bodyPr>
          <a:lstStyle/>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Times New Roman"/>
                <a:ea typeface="Times New Roman"/>
                <a:cs typeface="Times New Roman"/>
                <a:sym typeface="Times New Roman"/>
              </a:rPr>
              <a:t>Random Forest</a:t>
            </a:r>
            <a:endParaRPr sz="1100"/>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Times New Roman"/>
                <a:ea typeface="Times New Roman"/>
                <a:cs typeface="Times New Roman"/>
                <a:sym typeface="Times New Roman"/>
              </a:rPr>
              <a:t>AdaBoost vs Gradient Boost</a:t>
            </a:r>
            <a:endParaRPr sz="1100"/>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Times New Roman"/>
                <a:ea typeface="Times New Roman"/>
                <a:cs typeface="Times New Roman"/>
                <a:sym typeface="Times New Roman"/>
              </a:rPr>
              <a:t>Bayesian Networks</a:t>
            </a:r>
            <a:endParaRPr sz="1100"/>
          </a:p>
        </p:txBody>
      </p:sp>
      <p:sp>
        <p:nvSpPr>
          <p:cNvPr id="238" name="Google Shape;238;p34"/>
          <p:cNvSpPr txBox="1"/>
          <p:nvPr/>
        </p:nvSpPr>
        <p:spPr>
          <a:xfrm>
            <a:off x="1538924" y="283105"/>
            <a:ext cx="6066149"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Topics on which Week 8 Assignment Questions are based</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nvSpPr>
        <p:spPr>
          <a:xfrm>
            <a:off x="-7991" y="4315"/>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1</a:t>
            </a:r>
            <a:endParaRPr b="1" sz="1800">
              <a:solidFill>
                <a:schemeClr val="lt1"/>
              </a:solidFill>
              <a:latin typeface="Times New Roman"/>
              <a:ea typeface="Times New Roman"/>
              <a:cs typeface="Times New Roman"/>
              <a:sym typeface="Times New Roman"/>
            </a:endParaRPr>
          </a:p>
        </p:txBody>
      </p:sp>
      <p:sp>
        <p:nvSpPr>
          <p:cNvPr id="245" name="Google Shape;245;p35"/>
          <p:cNvSpPr txBox="1"/>
          <p:nvPr/>
        </p:nvSpPr>
        <p:spPr>
          <a:xfrm>
            <a:off x="0" y="459323"/>
            <a:ext cx="8982489"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1. Consider the Bayesian network given below. Which of the following statement(s) is/are correct?</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B is independent of F, given D.</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A is independent of E, given C.</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E and F are not independent, given D.</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A and B are not independent, given D.</a:t>
            </a:r>
            <a:endParaRPr sz="1100"/>
          </a:p>
        </p:txBody>
      </p:sp>
      <p:sp>
        <p:nvSpPr>
          <p:cNvPr id="246" name="Google Shape;246;p35"/>
          <p:cNvSpPr txBox="1"/>
          <p:nvPr/>
        </p:nvSpPr>
        <p:spPr>
          <a:xfrm>
            <a:off x="-7991" y="228578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1</a:t>
            </a:r>
            <a:endParaRPr b="1" sz="1800">
              <a:solidFill>
                <a:schemeClr val="lt1"/>
              </a:solidFill>
              <a:latin typeface="Times New Roman"/>
              <a:ea typeface="Times New Roman"/>
              <a:cs typeface="Times New Roman"/>
              <a:sym typeface="Times New Roman"/>
            </a:endParaRPr>
          </a:p>
        </p:txBody>
      </p:sp>
      <p:sp>
        <p:nvSpPr>
          <p:cNvPr id="247" name="Google Shape;247;p35"/>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1</a:t>
            </a:r>
            <a:endParaRPr b="1" sz="1800">
              <a:solidFill>
                <a:schemeClr val="lt1"/>
              </a:solidFill>
              <a:latin typeface="Times New Roman"/>
              <a:ea typeface="Times New Roman"/>
              <a:cs typeface="Times New Roman"/>
              <a:sym typeface="Times New Roman"/>
            </a:endParaRPr>
          </a:p>
        </p:txBody>
      </p:sp>
      <p:sp>
        <p:nvSpPr>
          <p:cNvPr id="248" name="Google Shape;248;p35"/>
          <p:cNvSpPr txBox="1"/>
          <p:nvPr/>
        </p:nvSpPr>
        <p:spPr>
          <a:xfrm>
            <a:off x="3017816" y="4763840"/>
            <a:ext cx="107462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 d)</a:t>
            </a:r>
            <a:endParaRPr b="1" sz="1800">
              <a:solidFill>
                <a:schemeClr val="lt1"/>
              </a:solidFill>
              <a:latin typeface="Times New Roman"/>
              <a:ea typeface="Times New Roman"/>
              <a:cs typeface="Times New Roman"/>
              <a:sym typeface="Times New Roman"/>
            </a:endParaRPr>
          </a:p>
        </p:txBody>
      </p:sp>
      <p:cxnSp>
        <p:nvCxnSpPr>
          <p:cNvPr id="249" name="Google Shape;249;p35"/>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50" name="Google Shape;250;p35"/>
          <p:cNvSpPr txBox="1"/>
          <p:nvPr/>
        </p:nvSpPr>
        <p:spPr>
          <a:xfrm>
            <a:off x="35707" y="2840626"/>
            <a:ext cx="8096987"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There is only one path from B to F, which passes through C. If C is given, then B and F are independent.</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There is an edge from A to E. So, A and E are not independent even if C is given.</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E and F are children of D. Hence, they are independent if D is given.</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D is a descendant of both A and B. Hence, they are not independent if D is given.</a:t>
            </a:r>
            <a:endParaRPr sz="1800">
              <a:solidFill>
                <a:schemeClr val="dk1"/>
              </a:solidFill>
              <a:latin typeface="Times New Roman"/>
              <a:ea typeface="Times New Roman"/>
              <a:cs typeface="Times New Roman"/>
              <a:sym typeface="Times New Roman"/>
            </a:endParaRPr>
          </a:p>
        </p:txBody>
      </p:sp>
      <p:pic>
        <p:nvPicPr>
          <p:cNvPr id="251" name="Google Shape;251;p35"/>
          <p:cNvPicPr preferRelativeResize="0"/>
          <p:nvPr/>
        </p:nvPicPr>
        <p:blipFill rotWithShape="1">
          <a:blip r:embed="rId3">
            <a:alphaModFix/>
          </a:blip>
          <a:srcRect b="0" l="0" r="0" t="0"/>
          <a:stretch/>
        </p:blipFill>
        <p:spPr>
          <a:xfrm>
            <a:off x="5046593" y="785772"/>
            <a:ext cx="1356692" cy="18453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nvSpPr>
        <p:spPr>
          <a:xfrm>
            <a:off x="0" y="33411"/>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2</a:t>
            </a:r>
            <a:endParaRPr b="1" sz="1800">
              <a:solidFill>
                <a:schemeClr val="lt1"/>
              </a:solidFill>
              <a:latin typeface="Times New Roman"/>
              <a:ea typeface="Times New Roman"/>
              <a:cs typeface="Times New Roman"/>
              <a:sym typeface="Times New Roman"/>
            </a:endParaRPr>
          </a:p>
        </p:txBody>
      </p:sp>
      <p:sp>
        <p:nvSpPr>
          <p:cNvPr id="258" name="Google Shape;258;p36"/>
          <p:cNvSpPr txBox="1"/>
          <p:nvPr/>
        </p:nvSpPr>
        <p:spPr>
          <a:xfrm>
            <a:off x="0" y="257175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2</a:t>
            </a:r>
            <a:endParaRPr b="1" sz="1800">
              <a:solidFill>
                <a:schemeClr val="lt1"/>
              </a:solidFill>
              <a:latin typeface="Times New Roman"/>
              <a:ea typeface="Times New Roman"/>
              <a:cs typeface="Times New Roman"/>
              <a:sym typeface="Times New Roman"/>
            </a:endParaRPr>
          </a:p>
        </p:txBody>
      </p:sp>
      <p:sp>
        <p:nvSpPr>
          <p:cNvPr id="259" name="Google Shape;259;p36"/>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2</a:t>
            </a:r>
            <a:endParaRPr b="1" sz="1800">
              <a:solidFill>
                <a:schemeClr val="lt1"/>
              </a:solidFill>
              <a:latin typeface="Times New Roman"/>
              <a:ea typeface="Times New Roman"/>
              <a:cs typeface="Times New Roman"/>
              <a:sym typeface="Times New Roman"/>
            </a:endParaRPr>
          </a:p>
        </p:txBody>
      </p:sp>
      <p:sp>
        <p:nvSpPr>
          <p:cNvPr id="260" name="Google Shape;260;p36"/>
          <p:cNvSpPr txBox="1"/>
          <p:nvPr/>
        </p:nvSpPr>
        <p:spPr>
          <a:xfrm>
            <a:off x="3017816" y="4763840"/>
            <a:ext cx="69445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d)</a:t>
            </a:r>
            <a:endParaRPr b="1" sz="1800">
              <a:solidFill>
                <a:schemeClr val="lt1"/>
              </a:solidFill>
              <a:latin typeface="Times New Roman"/>
              <a:ea typeface="Times New Roman"/>
              <a:cs typeface="Times New Roman"/>
              <a:sym typeface="Times New Roman"/>
            </a:endParaRPr>
          </a:p>
        </p:txBody>
      </p:sp>
      <p:cxnSp>
        <p:nvCxnSpPr>
          <p:cNvPr id="261" name="Google Shape;261;p36"/>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62" name="Google Shape;262;p36"/>
          <p:cNvSpPr txBox="1"/>
          <p:nvPr/>
        </p:nvSpPr>
        <p:spPr>
          <a:xfrm>
            <a:off x="-38467" y="3108944"/>
            <a:ext cx="8915402" cy="11772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From the figure, we can see that D1 and D2 are not dependent on any variable as they don’t have any incoming directed edges. S1 has an incoming edge from D1, hence S1 depends on D1. S2 has 2 incoming edges from D1 and D2, hence S2 depends on D1 and D2. S3 has an incoming edge from D2, S3 depends on D2. Hence, (D) is the answer.</a:t>
            </a:r>
            <a:endParaRPr sz="1700">
              <a:solidFill>
                <a:schemeClr val="dk1"/>
              </a:solidFill>
              <a:latin typeface="Times New Roman"/>
              <a:ea typeface="Times New Roman"/>
              <a:cs typeface="Times New Roman"/>
              <a:sym typeface="Times New Roman"/>
            </a:endParaRPr>
          </a:p>
        </p:txBody>
      </p:sp>
      <p:pic>
        <p:nvPicPr>
          <p:cNvPr id="263" name="Google Shape;263;p36"/>
          <p:cNvPicPr preferRelativeResize="0"/>
          <p:nvPr/>
        </p:nvPicPr>
        <p:blipFill rotWithShape="1">
          <a:blip r:embed="rId3">
            <a:alphaModFix/>
          </a:blip>
          <a:srcRect b="0" l="0" r="0" t="0"/>
          <a:stretch/>
        </p:blipFill>
        <p:spPr>
          <a:xfrm>
            <a:off x="18451" y="1140911"/>
            <a:ext cx="5340559" cy="1321423"/>
          </a:xfrm>
          <a:prstGeom prst="rect">
            <a:avLst/>
          </a:prstGeom>
          <a:noFill/>
          <a:ln>
            <a:noFill/>
          </a:ln>
        </p:spPr>
      </p:pic>
      <p:pic>
        <p:nvPicPr>
          <p:cNvPr id="264" name="Google Shape;264;p36"/>
          <p:cNvPicPr preferRelativeResize="0"/>
          <p:nvPr/>
        </p:nvPicPr>
        <p:blipFill rotWithShape="1">
          <a:blip r:embed="rId4">
            <a:alphaModFix/>
          </a:blip>
          <a:srcRect b="0" l="0" r="0" t="0"/>
          <a:stretch/>
        </p:blipFill>
        <p:spPr>
          <a:xfrm>
            <a:off x="18451" y="446171"/>
            <a:ext cx="6895174" cy="658425"/>
          </a:xfrm>
          <a:prstGeom prst="rect">
            <a:avLst/>
          </a:prstGeom>
          <a:noFill/>
          <a:ln>
            <a:noFill/>
          </a:ln>
        </p:spPr>
      </p:pic>
      <p:pic>
        <p:nvPicPr>
          <p:cNvPr id="265" name="Google Shape;265;p36"/>
          <p:cNvPicPr preferRelativeResize="0"/>
          <p:nvPr/>
        </p:nvPicPr>
        <p:blipFill rotWithShape="1">
          <a:blip r:embed="rId5">
            <a:alphaModFix/>
          </a:blip>
          <a:srcRect b="0" l="0" r="0" t="0"/>
          <a:stretch/>
        </p:blipFill>
        <p:spPr>
          <a:xfrm>
            <a:off x="6795468" y="475568"/>
            <a:ext cx="2081467" cy="21734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nvSpPr>
        <p:spPr>
          <a:xfrm>
            <a:off x="0" y="15803"/>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3</a:t>
            </a:r>
            <a:endParaRPr b="1" sz="1800">
              <a:solidFill>
                <a:schemeClr val="lt1"/>
              </a:solidFill>
              <a:latin typeface="Times New Roman"/>
              <a:ea typeface="Times New Roman"/>
              <a:cs typeface="Times New Roman"/>
              <a:sym typeface="Times New Roman"/>
            </a:endParaRPr>
          </a:p>
        </p:txBody>
      </p:sp>
      <p:sp>
        <p:nvSpPr>
          <p:cNvPr id="272" name="Google Shape;272;p37"/>
          <p:cNvSpPr txBox="1"/>
          <p:nvPr/>
        </p:nvSpPr>
        <p:spPr>
          <a:xfrm>
            <a:off x="57356" y="332204"/>
            <a:ext cx="9086644" cy="25622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Consider the following data for 20 budget phones, 30 mid-range phones, and 20 high-end phones: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Consider a phone with 2 SIM card slots and NFC but no 5G compatibility. Calculate the probabilities of this phone being a budget phone, a mid-range phone, and a high-end phone using the Naive Bayes method. The correct ordering of the phone type from the highest to the lowest probability is?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Budget, Mid-Range, High End</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Budget, High End, Mid-Range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Mid-Range, High End, Budget</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High End, Mid-Range, Budget</a:t>
            </a:r>
            <a:endParaRPr sz="1800">
              <a:solidFill>
                <a:schemeClr val="dk1"/>
              </a:solidFill>
              <a:latin typeface="Times New Roman"/>
              <a:ea typeface="Times New Roman"/>
              <a:cs typeface="Times New Roman"/>
              <a:sym typeface="Times New Roman"/>
            </a:endParaRPr>
          </a:p>
        </p:txBody>
      </p:sp>
      <p:sp>
        <p:nvSpPr>
          <p:cNvPr id="273" name="Google Shape;273;p37"/>
          <p:cNvSpPr txBox="1"/>
          <p:nvPr/>
        </p:nvSpPr>
        <p:spPr>
          <a:xfrm>
            <a:off x="69833" y="318139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3</a:t>
            </a:r>
            <a:endParaRPr b="1" sz="1800">
              <a:solidFill>
                <a:schemeClr val="lt1"/>
              </a:solidFill>
              <a:latin typeface="Times New Roman"/>
              <a:ea typeface="Times New Roman"/>
              <a:cs typeface="Times New Roman"/>
              <a:sym typeface="Times New Roman"/>
            </a:endParaRPr>
          </a:p>
        </p:txBody>
      </p:sp>
      <p:sp>
        <p:nvSpPr>
          <p:cNvPr id="274" name="Google Shape;274;p37"/>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3</a:t>
            </a:r>
            <a:endParaRPr b="1" sz="1800">
              <a:solidFill>
                <a:schemeClr val="lt1"/>
              </a:solidFill>
              <a:latin typeface="Times New Roman"/>
              <a:ea typeface="Times New Roman"/>
              <a:cs typeface="Times New Roman"/>
              <a:sym typeface="Times New Roman"/>
            </a:endParaRPr>
          </a:p>
        </p:txBody>
      </p:sp>
      <p:sp>
        <p:nvSpPr>
          <p:cNvPr id="275" name="Google Shape;275;p37"/>
          <p:cNvSpPr txBox="1"/>
          <p:nvPr/>
        </p:nvSpPr>
        <p:spPr>
          <a:xfrm>
            <a:off x="3017816" y="4763840"/>
            <a:ext cx="63362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276" name="Google Shape;276;p37"/>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77" name="Google Shape;277;p37"/>
          <p:cNvPicPr preferRelativeResize="0"/>
          <p:nvPr/>
        </p:nvPicPr>
        <p:blipFill rotWithShape="1">
          <a:blip r:embed="rId3">
            <a:alphaModFix/>
          </a:blip>
          <a:srcRect b="0" l="0" r="0" t="0"/>
          <a:stretch/>
        </p:blipFill>
        <p:spPr>
          <a:xfrm>
            <a:off x="3988547" y="1828552"/>
            <a:ext cx="4965479" cy="1008520"/>
          </a:xfrm>
          <a:prstGeom prst="rect">
            <a:avLst/>
          </a:prstGeom>
          <a:noFill/>
          <a:ln>
            <a:noFill/>
          </a:ln>
        </p:spPr>
      </p:pic>
      <p:pic>
        <p:nvPicPr>
          <p:cNvPr id="278" name="Google Shape;278;p37"/>
          <p:cNvPicPr preferRelativeResize="0"/>
          <p:nvPr/>
        </p:nvPicPr>
        <p:blipFill rotWithShape="1">
          <a:blip r:embed="rId4">
            <a:alphaModFix/>
          </a:blip>
          <a:srcRect b="0" l="0" r="0" t="0"/>
          <a:stretch/>
        </p:blipFill>
        <p:spPr>
          <a:xfrm>
            <a:off x="49517" y="3683143"/>
            <a:ext cx="6284812" cy="86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nvSpPr>
        <p:spPr>
          <a:xfrm>
            <a:off x="0" y="1755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4</a:t>
            </a:r>
            <a:endParaRPr b="1" sz="1800">
              <a:solidFill>
                <a:schemeClr val="lt1"/>
              </a:solidFill>
              <a:latin typeface="Times New Roman"/>
              <a:ea typeface="Times New Roman"/>
              <a:cs typeface="Times New Roman"/>
              <a:sym typeface="Times New Roman"/>
            </a:endParaRPr>
          </a:p>
        </p:txBody>
      </p:sp>
      <p:sp>
        <p:nvSpPr>
          <p:cNvPr id="285" name="Google Shape;285;p38"/>
          <p:cNvSpPr txBox="1"/>
          <p:nvPr/>
        </p:nvSpPr>
        <p:spPr>
          <a:xfrm>
            <a:off x="35097" y="384932"/>
            <a:ext cx="8982490"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Consider the following graphical model. Mark which of the following pair of random variables is independent</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c, d</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c, e</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b, d</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a, b</a:t>
            </a:r>
            <a:endParaRPr b="0" i="0" sz="1800" u="none" strike="noStrike">
              <a:solidFill>
                <a:schemeClr val="dk1"/>
              </a:solidFill>
              <a:latin typeface="Times New Roman"/>
              <a:ea typeface="Times New Roman"/>
              <a:cs typeface="Times New Roman"/>
              <a:sym typeface="Times New Roman"/>
            </a:endParaRPr>
          </a:p>
        </p:txBody>
      </p:sp>
      <p:sp>
        <p:nvSpPr>
          <p:cNvPr id="286" name="Google Shape;286;p38"/>
          <p:cNvSpPr txBox="1"/>
          <p:nvPr/>
        </p:nvSpPr>
        <p:spPr>
          <a:xfrm>
            <a:off x="35097" y="2753344"/>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4</a:t>
            </a:r>
            <a:endParaRPr b="1" sz="1800">
              <a:solidFill>
                <a:schemeClr val="lt1"/>
              </a:solidFill>
              <a:latin typeface="Times New Roman"/>
              <a:ea typeface="Times New Roman"/>
              <a:cs typeface="Times New Roman"/>
              <a:sym typeface="Times New Roman"/>
            </a:endParaRPr>
          </a:p>
        </p:txBody>
      </p:sp>
      <p:sp>
        <p:nvSpPr>
          <p:cNvPr id="287" name="Google Shape;287;p38"/>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4</a:t>
            </a:r>
            <a:endParaRPr b="1" sz="1800">
              <a:solidFill>
                <a:schemeClr val="lt1"/>
              </a:solidFill>
              <a:latin typeface="Times New Roman"/>
              <a:ea typeface="Times New Roman"/>
              <a:cs typeface="Times New Roman"/>
              <a:sym typeface="Times New Roman"/>
            </a:endParaRPr>
          </a:p>
        </p:txBody>
      </p:sp>
      <p:sp>
        <p:nvSpPr>
          <p:cNvPr id="288" name="Google Shape;288;p38"/>
          <p:cNvSpPr txBox="1"/>
          <p:nvPr/>
        </p:nvSpPr>
        <p:spPr>
          <a:xfrm>
            <a:off x="0" y="3192557"/>
            <a:ext cx="8781222"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Nodes a and b do not have any common parent</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Therefore, they are independent</a:t>
            </a:r>
            <a:endParaRPr sz="1100"/>
          </a:p>
        </p:txBody>
      </p:sp>
      <p:sp>
        <p:nvSpPr>
          <p:cNvPr id="289" name="Google Shape;289;p38"/>
          <p:cNvSpPr txBox="1"/>
          <p:nvPr/>
        </p:nvSpPr>
        <p:spPr>
          <a:xfrm>
            <a:off x="3017816" y="4763840"/>
            <a:ext cx="925534"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d)</a:t>
            </a:r>
            <a:endParaRPr b="1" sz="1800">
              <a:solidFill>
                <a:schemeClr val="lt1"/>
              </a:solidFill>
              <a:latin typeface="Times New Roman"/>
              <a:ea typeface="Times New Roman"/>
              <a:cs typeface="Times New Roman"/>
              <a:sym typeface="Times New Roman"/>
            </a:endParaRPr>
          </a:p>
        </p:txBody>
      </p:sp>
      <p:cxnSp>
        <p:nvCxnSpPr>
          <p:cNvPr id="290" name="Google Shape;290;p38"/>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91" name="Google Shape;291;p38"/>
          <p:cNvPicPr preferRelativeResize="0"/>
          <p:nvPr/>
        </p:nvPicPr>
        <p:blipFill rotWithShape="1">
          <a:blip r:embed="rId3">
            <a:alphaModFix/>
          </a:blip>
          <a:srcRect b="0" l="0" r="0" t="0"/>
          <a:stretch/>
        </p:blipFill>
        <p:spPr>
          <a:xfrm>
            <a:off x="6407787" y="685407"/>
            <a:ext cx="1923067" cy="1970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nvSpPr>
        <p:spPr>
          <a:xfrm>
            <a:off x="0" y="1755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5</a:t>
            </a:r>
            <a:endParaRPr b="1" sz="1800">
              <a:solidFill>
                <a:schemeClr val="lt1"/>
              </a:solidFill>
              <a:latin typeface="Times New Roman"/>
              <a:ea typeface="Times New Roman"/>
              <a:cs typeface="Times New Roman"/>
              <a:sym typeface="Times New Roman"/>
            </a:endParaRPr>
          </a:p>
        </p:txBody>
      </p:sp>
      <p:sp>
        <p:nvSpPr>
          <p:cNvPr id="298" name="Google Shape;298;p39"/>
          <p:cNvSpPr txBox="1"/>
          <p:nvPr/>
        </p:nvSpPr>
        <p:spPr>
          <a:xfrm>
            <a:off x="35097" y="384932"/>
            <a:ext cx="89826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Consider the following data for 500 instances of home, 600 instances of office and 700 instances</a:t>
            </a:r>
            <a:r>
              <a:rPr lang="en" sz="1100"/>
              <a:t> </a:t>
            </a:r>
            <a:r>
              <a:rPr lang="en" sz="1800">
                <a:solidFill>
                  <a:schemeClr val="dk1"/>
                </a:solidFill>
                <a:latin typeface="Times New Roman"/>
                <a:ea typeface="Times New Roman"/>
                <a:cs typeface="Times New Roman"/>
                <a:sym typeface="Times New Roman"/>
              </a:rPr>
              <a:t>of factory type buildings: </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Suppose a building has a balcony and power-backup but is not multi-storied. According to the Naive Bayes algorithm, it is of type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Home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Office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Factory</a:t>
            </a:r>
            <a:endParaRPr b="0" i="0" sz="1800" u="none" strike="noStrike">
              <a:solidFill>
                <a:schemeClr val="dk1"/>
              </a:solidFill>
              <a:latin typeface="Times New Roman"/>
              <a:ea typeface="Times New Roman"/>
              <a:cs typeface="Times New Roman"/>
              <a:sym typeface="Times New Roman"/>
            </a:endParaRPr>
          </a:p>
        </p:txBody>
      </p:sp>
      <p:sp>
        <p:nvSpPr>
          <p:cNvPr id="299" name="Google Shape;299;p39"/>
          <p:cNvSpPr txBox="1"/>
          <p:nvPr/>
        </p:nvSpPr>
        <p:spPr>
          <a:xfrm>
            <a:off x="35097" y="2663552"/>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5</a:t>
            </a:r>
            <a:endParaRPr b="1" sz="1800">
              <a:solidFill>
                <a:schemeClr val="lt1"/>
              </a:solidFill>
              <a:latin typeface="Times New Roman"/>
              <a:ea typeface="Times New Roman"/>
              <a:cs typeface="Times New Roman"/>
              <a:sym typeface="Times New Roman"/>
            </a:endParaRPr>
          </a:p>
        </p:txBody>
      </p:sp>
      <p:sp>
        <p:nvSpPr>
          <p:cNvPr id="300" name="Google Shape;300;p39"/>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5</a:t>
            </a:r>
            <a:endParaRPr b="1" sz="1800">
              <a:solidFill>
                <a:schemeClr val="lt1"/>
              </a:solidFill>
              <a:latin typeface="Times New Roman"/>
              <a:ea typeface="Times New Roman"/>
              <a:cs typeface="Times New Roman"/>
              <a:sym typeface="Times New Roman"/>
            </a:endParaRPr>
          </a:p>
        </p:txBody>
      </p:sp>
      <p:sp>
        <p:nvSpPr>
          <p:cNvPr id="301" name="Google Shape;301;p39"/>
          <p:cNvSpPr txBox="1"/>
          <p:nvPr/>
        </p:nvSpPr>
        <p:spPr>
          <a:xfrm>
            <a:off x="0" y="3248348"/>
            <a:ext cx="8944500" cy="145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P(Home|(Balcony &amp; !Multi-storied &amp; Power-backup ) ∝ P(Balcony|Home) * P( !Multi-storied|Home)* P(Power-backup|Home) * P(Home) = 4/5 * 3/5 * 1/5 * 5/18 = 0.027</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P(Office|(Balcony &amp; !Multi-storied &amp; Power-backup ) ∝ P(Balcony|Office) * P( !Multi-storied|Office) * P(Power-backup|Office) * P(Office) = 3/6 * 45/60 * 45/60 * 6/18 = 0.094</a:t>
            </a:r>
            <a:endParaRPr sz="1100"/>
          </a:p>
          <a:p>
            <a:pPr indent="0" lvl="0" marL="0" marR="0" rtl="0" algn="l">
              <a:spcBef>
                <a:spcPts val="0"/>
              </a:spcBef>
              <a:spcAft>
                <a:spcPts val="0"/>
              </a:spcAft>
              <a:buNone/>
            </a:pPr>
            <a:r>
              <a:rPr lang="en" sz="1500">
                <a:solidFill>
                  <a:schemeClr val="dk1"/>
                </a:solidFill>
                <a:latin typeface="Times New Roman"/>
                <a:ea typeface="Times New Roman"/>
                <a:cs typeface="Times New Roman"/>
                <a:sym typeface="Times New Roman"/>
              </a:rPr>
              <a:t>P(Factory|(Balcony &amp; !Multi-storied &amp; Power-backup ) ∝ P(Balcony|Factory) * P( !Multistoried| Factory) * P(Power-backup|Factory) * P(Factory) = 15/70 * 25/70 * 45/70 * 7/18 =0.019</a:t>
            </a:r>
            <a:endParaRPr sz="1100"/>
          </a:p>
        </p:txBody>
      </p:sp>
      <p:sp>
        <p:nvSpPr>
          <p:cNvPr id="302" name="Google Shape;302;p39"/>
          <p:cNvSpPr txBox="1"/>
          <p:nvPr/>
        </p:nvSpPr>
        <p:spPr>
          <a:xfrm>
            <a:off x="3017816" y="4763840"/>
            <a:ext cx="925534"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r>
              <a:rPr b="1" lang="en" sz="1800">
                <a:solidFill>
                  <a:schemeClr val="lt1"/>
                </a:solidFill>
                <a:latin typeface="Times New Roman"/>
                <a:ea typeface="Times New Roman"/>
                <a:cs typeface="Times New Roman"/>
                <a:sym typeface="Times New Roman"/>
              </a:rPr>
              <a:t>)</a:t>
            </a:r>
            <a:endParaRPr b="1" sz="1800">
              <a:solidFill>
                <a:schemeClr val="lt1"/>
              </a:solidFill>
              <a:latin typeface="Times New Roman"/>
              <a:ea typeface="Times New Roman"/>
              <a:cs typeface="Times New Roman"/>
              <a:sym typeface="Times New Roman"/>
            </a:endParaRPr>
          </a:p>
        </p:txBody>
      </p:sp>
      <p:cxnSp>
        <p:nvCxnSpPr>
          <p:cNvPr id="303" name="Google Shape;303;p39"/>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04" name="Google Shape;304;p39"/>
          <p:cNvPicPr preferRelativeResize="0"/>
          <p:nvPr/>
        </p:nvPicPr>
        <p:blipFill rotWithShape="1">
          <a:blip r:embed="rId3">
            <a:alphaModFix/>
          </a:blip>
          <a:srcRect b="0" l="0" r="0" t="0"/>
          <a:stretch/>
        </p:blipFill>
        <p:spPr>
          <a:xfrm>
            <a:off x="4994189" y="1335770"/>
            <a:ext cx="3829585" cy="9716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nvSpPr>
        <p:spPr>
          <a:xfrm>
            <a:off x="0" y="4756"/>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6</a:t>
            </a:r>
            <a:endParaRPr b="1" sz="1800">
              <a:solidFill>
                <a:schemeClr val="lt1"/>
              </a:solidFill>
              <a:latin typeface="Times New Roman"/>
              <a:ea typeface="Times New Roman"/>
              <a:cs typeface="Times New Roman"/>
              <a:sym typeface="Times New Roman"/>
            </a:endParaRPr>
          </a:p>
        </p:txBody>
      </p:sp>
      <p:sp>
        <p:nvSpPr>
          <p:cNvPr id="311" name="Google Shape;311;p40"/>
          <p:cNvSpPr txBox="1"/>
          <p:nvPr/>
        </p:nvSpPr>
        <p:spPr>
          <a:xfrm>
            <a:off x="-37657" y="351005"/>
            <a:ext cx="9144001" cy="15927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Which of the following statements is/are true?</a:t>
            </a:r>
            <a:endParaRPr sz="1100"/>
          </a:p>
          <a:p>
            <a:pPr indent="-349250" lvl="0" marL="342900" marR="0" rtl="0" algn="l">
              <a:spcBef>
                <a:spcPts val="0"/>
              </a:spcBef>
              <a:spcAft>
                <a:spcPts val="0"/>
              </a:spcAft>
              <a:buClr>
                <a:schemeClr val="dk1"/>
              </a:buClr>
              <a:buSzPts val="1700"/>
              <a:buFont typeface="Times New Roman"/>
              <a:buAutoNum type="alphaLcParenBoth"/>
            </a:pPr>
            <a:r>
              <a:rPr lang="en" sz="1700">
                <a:solidFill>
                  <a:schemeClr val="dk1"/>
                </a:solidFill>
                <a:latin typeface="Times New Roman"/>
                <a:ea typeface="Times New Roman"/>
                <a:cs typeface="Times New Roman"/>
                <a:sym typeface="Times New Roman"/>
              </a:rPr>
              <a:t>Random Forest is an example of ensemble method boosting</a:t>
            </a:r>
            <a:endParaRPr sz="1100"/>
          </a:p>
          <a:p>
            <a:pPr indent="-349250" lvl="0" marL="342900" marR="0" rtl="0" algn="l">
              <a:spcBef>
                <a:spcPts val="0"/>
              </a:spcBef>
              <a:spcAft>
                <a:spcPts val="0"/>
              </a:spcAft>
              <a:buClr>
                <a:schemeClr val="dk1"/>
              </a:buClr>
              <a:buSzPts val="1700"/>
              <a:buFont typeface="Times New Roman"/>
              <a:buAutoNum type="alphaLcParenBoth"/>
            </a:pPr>
            <a:r>
              <a:rPr lang="en" sz="1700">
                <a:solidFill>
                  <a:schemeClr val="dk1"/>
                </a:solidFill>
                <a:latin typeface="Times New Roman"/>
                <a:ea typeface="Times New Roman"/>
                <a:cs typeface="Times New Roman"/>
                <a:sym typeface="Times New Roman"/>
              </a:rPr>
              <a:t>Gradient Boosting starts with a leaf</a:t>
            </a:r>
            <a:endParaRPr sz="1100"/>
          </a:p>
          <a:p>
            <a:pPr indent="-349250" lvl="0" marL="342900" marR="0" rtl="0" algn="l">
              <a:spcBef>
                <a:spcPts val="0"/>
              </a:spcBef>
              <a:spcAft>
                <a:spcPts val="0"/>
              </a:spcAft>
              <a:buClr>
                <a:schemeClr val="dk1"/>
              </a:buClr>
              <a:buSzPts val="1700"/>
              <a:buFont typeface="Times New Roman"/>
              <a:buAutoNum type="alphaLcParenBoth"/>
            </a:pPr>
            <a:r>
              <a:rPr lang="en" sz="1700">
                <a:solidFill>
                  <a:schemeClr val="dk1"/>
                </a:solidFill>
                <a:latin typeface="Times New Roman"/>
                <a:ea typeface="Times New Roman"/>
                <a:cs typeface="Times New Roman"/>
                <a:sym typeface="Times New Roman"/>
              </a:rPr>
              <a:t>AdaBoost has 8-32 terminal nodes in each tree</a:t>
            </a:r>
            <a:endParaRPr sz="1100"/>
          </a:p>
          <a:p>
            <a:pPr indent="-349250" lvl="0" marL="342900" marR="0" rtl="0" algn="l">
              <a:spcBef>
                <a:spcPts val="0"/>
              </a:spcBef>
              <a:spcAft>
                <a:spcPts val="0"/>
              </a:spcAft>
              <a:buClr>
                <a:schemeClr val="dk1"/>
              </a:buClr>
              <a:buSzPts val="1700"/>
              <a:buFont typeface="Times New Roman"/>
              <a:buAutoNum type="alphaLcParenBoth"/>
            </a:pPr>
            <a:r>
              <a:rPr lang="en" sz="1700">
                <a:solidFill>
                  <a:schemeClr val="dk1"/>
                </a:solidFill>
                <a:latin typeface="Times New Roman"/>
                <a:ea typeface="Times New Roman"/>
                <a:cs typeface="Times New Roman"/>
                <a:sym typeface="Times New Roman"/>
              </a:rPr>
              <a:t>Gradient Boosting gives higher weights to more accurate trees whereas AdaBoost gives equal weights to all trees.</a:t>
            </a:r>
            <a:endParaRPr sz="1700">
              <a:solidFill>
                <a:schemeClr val="dk1"/>
              </a:solidFill>
              <a:latin typeface="Times New Roman"/>
              <a:ea typeface="Times New Roman"/>
              <a:cs typeface="Times New Roman"/>
              <a:sym typeface="Times New Roman"/>
            </a:endParaRPr>
          </a:p>
        </p:txBody>
      </p:sp>
      <p:sp>
        <p:nvSpPr>
          <p:cNvPr id="312" name="Google Shape;312;p40"/>
          <p:cNvSpPr txBox="1"/>
          <p:nvPr/>
        </p:nvSpPr>
        <p:spPr>
          <a:xfrm>
            <a:off x="0" y="2247124"/>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6</a:t>
            </a:r>
            <a:endParaRPr b="1" sz="1800">
              <a:solidFill>
                <a:schemeClr val="lt1"/>
              </a:solidFill>
              <a:latin typeface="Times New Roman"/>
              <a:ea typeface="Times New Roman"/>
              <a:cs typeface="Times New Roman"/>
              <a:sym typeface="Times New Roman"/>
            </a:endParaRPr>
          </a:p>
        </p:txBody>
      </p:sp>
      <p:sp>
        <p:nvSpPr>
          <p:cNvPr id="313" name="Google Shape;313;p40"/>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6</a:t>
            </a:r>
            <a:endParaRPr b="1" sz="1800">
              <a:solidFill>
                <a:schemeClr val="lt1"/>
              </a:solidFill>
              <a:latin typeface="Times New Roman"/>
              <a:ea typeface="Times New Roman"/>
              <a:cs typeface="Times New Roman"/>
              <a:sym typeface="Times New Roman"/>
            </a:endParaRPr>
          </a:p>
        </p:txBody>
      </p:sp>
      <p:sp>
        <p:nvSpPr>
          <p:cNvPr id="314" name="Google Shape;314;p40"/>
          <p:cNvSpPr txBox="1"/>
          <p:nvPr/>
        </p:nvSpPr>
        <p:spPr>
          <a:xfrm>
            <a:off x="3017816" y="4763840"/>
            <a:ext cx="873353"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 </a:t>
            </a:r>
            <a:endParaRPr b="1" sz="1800">
              <a:solidFill>
                <a:schemeClr val="lt1"/>
              </a:solidFill>
              <a:latin typeface="Times New Roman"/>
              <a:ea typeface="Times New Roman"/>
              <a:cs typeface="Times New Roman"/>
              <a:sym typeface="Times New Roman"/>
            </a:endParaRPr>
          </a:p>
        </p:txBody>
      </p:sp>
      <p:cxnSp>
        <p:nvCxnSpPr>
          <p:cNvPr id="315" name="Google Shape;315;p40"/>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16" name="Google Shape;316;p40"/>
          <p:cNvSpPr txBox="1"/>
          <p:nvPr/>
        </p:nvSpPr>
        <p:spPr>
          <a:xfrm>
            <a:off x="0" y="2775388"/>
            <a:ext cx="9009822" cy="15927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Statement (a) – False- Random Forest is an example of ensemble method bagging</a:t>
            </a:r>
            <a:endParaRPr sz="1100"/>
          </a:p>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Statement (b) –True- Gradient Boosting starts with a leaf</a:t>
            </a:r>
            <a:endParaRPr sz="1100"/>
          </a:p>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Statement (c) –False- AdaBoost contains only stumps not trees. Gradient Boosting has 8-32 terminal nodes in each tree.</a:t>
            </a:r>
            <a:endParaRPr sz="1100"/>
          </a:p>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Statement (c) –False- AdaBoost gives higher weights to more accurate trees whereas Gradient Boosting gives equal weights to all trees.</a:t>
            </a:r>
            <a:endParaRPr sz="17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nvSpPr>
        <p:spPr>
          <a:xfrm>
            <a:off x="0" y="-1544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7</a:t>
            </a:r>
            <a:endParaRPr b="1" sz="1800">
              <a:solidFill>
                <a:schemeClr val="lt1"/>
              </a:solidFill>
              <a:latin typeface="Times New Roman"/>
              <a:ea typeface="Times New Roman"/>
              <a:cs typeface="Times New Roman"/>
              <a:sym typeface="Times New Roman"/>
            </a:endParaRPr>
          </a:p>
        </p:txBody>
      </p:sp>
      <p:sp>
        <p:nvSpPr>
          <p:cNvPr id="323" name="Google Shape;323;p41"/>
          <p:cNvSpPr txBox="1"/>
          <p:nvPr/>
        </p:nvSpPr>
        <p:spPr>
          <a:xfrm>
            <a:off x="60141" y="482165"/>
            <a:ext cx="8773262"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While using Random Forests, if the input data is such that it contains a large number (&gt; 80%) of irrelevant features (the target variable is independent of the these features), which of the following statements are TRUE?</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a) Random Forests have reduced performance as the fraction of irrelevant features increases.</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b) Random forests have increased performance as the fraction of irrelevant features increases.</a:t>
            </a:r>
            <a:endParaRPr sz="1100"/>
          </a:p>
          <a:p>
            <a:pPr indent="0" lvl="0" marL="0" marR="0" rtl="0" algn="l">
              <a:spcBef>
                <a:spcPts val="0"/>
              </a:spcBef>
              <a:spcAft>
                <a:spcPts val="0"/>
              </a:spcAft>
              <a:buNone/>
            </a:pPr>
            <a:r>
              <a:rPr b="0" i="0" lang="en" sz="1800" u="none" strike="noStrike">
                <a:solidFill>
                  <a:schemeClr val="dk1"/>
                </a:solidFill>
                <a:latin typeface="Times New Roman"/>
                <a:ea typeface="Times New Roman"/>
                <a:cs typeface="Times New Roman"/>
                <a:sym typeface="Times New Roman"/>
              </a:rPr>
              <a:t>c) The fraction of irrelevant features doesn’t impact the performance of random forest.</a:t>
            </a:r>
            <a:endParaRPr sz="1800">
              <a:solidFill>
                <a:schemeClr val="dk1"/>
              </a:solidFill>
              <a:latin typeface="Times New Roman"/>
              <a:ea typeface="Times New Roman"/>
              <a:cs typeface="Times New Roman"/>
              <a:sym typeface="Times New Roman"/>
            </a:endParaRPr>
          </a:p>
        </p:txBody>
      </p:sp>
      <p:sp>
        <p:nvSpPr>
          <p:cNvPr id="324" name="Google Shape;324;p41"/>
          <p:cNvSpPr txBox="1"/>
          <p:nvPr/>
        </p:nvSpPr>
        <p:spPr>
          <a:xfrm>
            <a:off x="0" y="2744873"/>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7</a:t>
            </a:r>
            <a:endParaRPr b="1" sz="1800">
              <a:solidFill>
                <a:schemeClr val="lt1"/>
              </a:solidFill>
              <a:latin typeface="Times New Roman"/>
              <a:ea typeface="Times New Roman"/>
              <a:cs typeface="Times New Roman"/>
              <a:sym typeface="Times New Roman"/>
            </a:endParaRPr>
          </a:p>
        </p:txBody>
      </p:sp>
      <p:sp>
        <p:nvSpPr>
          <p:cNvPr id="325" name="Google Shape;325;p41"/>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7</a:t>
            </a:r>
            <a:endParaRPr b="1" sz="1800">
              <a:solidFill>
                <a:schemeClr val="lt1"/>
              </a:solidFill>
              <a:latin typeface="Times New Roman"/>
              <a:ea typeface="Times New Roman"/>
              <a:cs typeface="Times New Roman"/>
              <a:sym typeface="Times New Roman"/>
            </a:endParaRPr>
          </a:p>
        </p:txBody>
      </p:sp>
      <p:sp>
        <p:nvSpPr>
          <p:cNvPr id="326" name="Google Shape;326;p41"/>
          <p:cNvSpPr txBox="1"/>
          <p:nvPr/>
        </p:nvSpPr>
        <p:spPr>
          <a:xfrm>
            <a:off x="60141" y="3165734"/>
            <a:ext cx="8773262" cy="11772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Random Forests sample a subset of features for each decision tree. Assuming that the number of features in the sample is a fixed fraction of the total number of features, it is easy to see that the greater the fraction of irrelevant features, the more the fraction of useless classifiers (which dilutes the effect of the relevant classifiers).</a:t>
            </a:r>
            <a:endParaRPr sz="1100"/>
          </a:p>
        </p:txBody>
      </p:sp>
      <p:sp>
        <p:nvSpPr>
          <p:cNvPr id="327" name="Google Shape;327;p41"/>
          <p:cNvSpPr txBox="1"/>
          <p:nvPr/>
        </p:nvSpPr>
        <p:spPr>
          <a:xfrm>
            <a:off x="3017816" y="4763840"/>
            <a:ext cx="575180"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a:t>
            </a:r>
            <a:endParaRPr b="1" sz="1800">
              <a:solidFill>
                <a:schemeClr val="lt1"/>
              </a:solidFill>
              <a:latin typeface="Times New Roman"/>
              <a:ea typeface="Times New Roman"/>
              <a:cs typeface="Times New Roman"/>
              <a:sym typeface="Times New Roman"/>
            </a:endParaRPr>
          </a:p>
        </p:txBody>
      </p:sp>
      <p:cxnSp>
        <p:nvCxnSpPr>
          <p:cNvPr id="328" name="Google Shape;328;p41"/>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nvSpPr>
        <p:spPr>
          <a:xfrm>
            <a:off x="0" y="191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8</a:t>
            </a:r>
            <a:endParaRPr b="1" sz="1800">
              <a:solidFill>
                <a:schemeClr val="lt1"/>
              </a:solidFill>
              <a:latin typeface="Times New Roman"/>
              <a:ea typeface="Times New Roman"/>
              <a:cs typeface="Times New Roman"/>
              <a:sym typeface="Times New Roman"/>
            </a:endParaRPr>
          </a:p>
        </p:txBody>
      </p:sp>
      <p:sp>
        <p:nvSpPr>
          <p:cNvPr id="335" name="Google Shape;335;p42"/>
          <p:cNvSpPr txBox="1"/>
          <p:nvPr/>
        </p:nvSpPr>
        <p:spPr>
          <a:xfrm>
            <a:off x="22209" y="389257"/>
            <a:ext cx="9005006"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 sz="1800" u="none" strike="noStrike">
                <a:solidFill>
                  <a:schemeClr val="dk1"/>
                </a:solidFill>
                <a:latin typeface="Times New Roman"/>
                <a:ea typeface="Times New Roman"/>
                <a:cs typeface="Times New Roman"/>
                <a:sym typeface="Times New Roman"/>
              </a:rPr>
              <a:t>A man is known to speak the truth 2 out of 3 times. He throws a die and reports that the number obtained is 4. Find the probability that the number obtained is actually 4 :</a:t>
            </a:r>
            <a:endParaRPr sz="1100"/>
          </a:p>
          <a:p>
            <a:pPr indent="-342900" lvl="0" marL="342900" marR="0" rtl="0" algn="l">
              <a:spcBef>
                <a:spcPts val="0"/>
              </a:spcBef>
              <a:spcAft>
                <a:spcPts val="0"/>
              </a:spcAft>
              <a:buClr>
                <a:schemeClr val="dk1"/>
              </a:buClr>
              <a:buSzPts val="1800"/>
              <a:buFont typeface="Calibri"/>
              <a:buAutoNum type="alphaLcParenR"/>
            </a:pPr>
            <a:r>
              <a:rPr i="0" lang="en" sz="1800" u="none" strike="noStrike">
                <a:solidFill>
                  <a:schemeClr val="dk1"/>
                </a:solidFill>
                <a:latin typeface="Times New Roman"/>
                <a:ea typeface="Times New Roman"/>
                <a:cs typeface="Times New Roman"/>
                <a:sym typeface="Times New Roman"/>
              </a:rPr>
              <a:t>2/3</a:t>
            </a:r>
            <a:endParaRPr sz="1100"/>
          </a:p>
          <a:p>
            <a:pPr indent="-342900" lvl="0" marL="342900" marR="0" rtl="0" algn="l">
              <a:spcBef>
                <a:spcPts val="0"/>
              </a:spcBef>
              <a:spcAft>
                <a:spcPts val="0"/>
              </a:spcAft>
              <a:buClr>
                <a:schemeClr val="dk1"/>
              </a:buClr>
              <a:buSzPts val="1800"/>
              <a:buFont typeface="Calibri"/>
              <a:buAutoNum type="alphaLcParenR"/>
            </a:pPr>
            <a:r>
              <a:rPr i="0" lang="en" sz="1800" u="none" strike="noStrike">
                <a:solidFill>
                  <a:schemeClr val="dk1"/>
                </a:solidFill>
                <a:latin typeface="Times New Roman"/>
                <a:ea typeface="Times New Roman"/>
                <a:cs typeface="Times New Roman"/>
                <a:sym typeface="Times New Roman"/>
              </a:rPr>
              <a:t>3/4</a:t>
            </a:r>
            <a:endParaRPr sz="1100"/>
          </a:p>
          <a:p>
            <a:pPr indent="-342900" lvl="0" marL="342900" marR="0" rtl="0" algn="l">
              <a:spcBef>
                <a:spcPts val="0"/>
              </a:spcBef>
              <a:spcAft>
                <a:spcPts val="0"/>
              </a:spcAft>
              <a:buClr>
                <a:schemeClr val="dk1"/>
              </a:buClr>
              <a:buSzPts val="1800"/>
              <a:buFont typeface="Calibri"/>
              <a:buAutoNum type="alphaLcParenR"/>
            </a:pPr>
            <a:r>
              <a:rPr i="0" lang="en" sz="1800" u="none" strike="noStrike">
                <a:solidFill>
                  <a:schemeClr val="dk1"/>
                </a:solidFill>
                <a:latin typeface="Times New Roman"/>
                <a:ea typeface="Times New Roman"/>
                <a:cs typeface="Times New Roman"/>
                <a:sym typeface="Times New Roman"/>
              </a:rPr>
              <a:t>5/22</a:t>
            </a:r>
            <a:endParaRPr sz="1100"/>
          </a:p>
          <a:p>
            <a:pPr indent="-342900" lvl="0" marL="342900" marR="0" rtl="0" algn="l">
              <a:spcBef>
                <a:spcPts val="0"/>
              </a:spcBef>
              <a:spcAft>
                <a:spcPts val="0"/>
              </a:spcAft>
              <a:buClr>
                <a:schemeClr val="dk1"/>
              </a:buClr>
              <a:buSzPts val="1800"/>
              <a:buFont typeface="Calibri"/>
              <a:buAutoNum type="alphaLcParenR"/>
            </a:pPr>
            <a:r>
              <a:rPr i="0" lang="en" sz="1800" u="none" strike="noStrike">
                <a:solidFill>
                  <a:schemeClr val="dk1"/>
                </a:solidFill>
                <a:latin typeface="Times New Roman"/>
                <a:ea typeface="Times New Roman"/>
                <a:cs typeface="Times New Roman"/>
                <a:sym typeface="Times New Roman"/>
              </a:rPr>
              <a:t>2/7</a:t>
            </a:r>
            <a:endParaRPr sz="1800">
              <a:solidFill>
                <a:schemeClr val="dk1"/>
              </a:solidFill>
              <a:latin typeface="Times New Roman"/>
              <a:ea typeface="Times New Roman"/>
              <a:cs typeface="Times New Roman"/>
              <a:sym typeface="Times New Roman"/>
            </a:endParaRPr>
          </a:p>
        </p:txBody>
      </p:sp>
      <p:sp>
        <p:nvSpPr>
          <p:cNvPr id="336" name="Google Shape;336;p42"/>
          <p:cNvSpPr txBox="1"/>
          <p:nvPr/>
        </p:nvSpPr>
        <p:spPr>
          <a:xfrm>
            <a:off x="22209" y="264526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8</a:t>
            </a:r>
            <a:endParaRPr b="1" sz="1800">
              <a:solidFill>
                <a:schemeClr val="lt1"/>
              </a:solidFill>
              <a:latin typeface="Times New Roman"/>
              <a:ea typeface="Times New Roman"/>
              <a:cs typeface="Times New Roman"/>
              <a:sym typeface="Times New Roman"/>
            </a:endParaRPr>
          </a:p>
        </p:txBody>
      </p:sp>
      <p:sp>
        <p:nvSpPr>
          <p:cNvPr id="337" name="Google Shape;337;p42"/>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8</a:t>
            </a:r>
            <a:endParaRPr b="1" sz="1800">
              <a:solidFill>
                <a:schemeClr val="lt1"/>
              </a:solidFill>
              <a:latin typeface="Times New Roman"/>
              <a:ea typeface="Times New Roman"/>
              <a:cs typeface="Times New Roman"/>
              <a:sym typeface="Times New Roman"/>
            </a:endParaRPr>
          </a:p>
        </p:txBody>
      </p:sp>
      <p:sp>
        <p:nvSpPr>
          <p:cNvPr id="338" name="Google Shape;338;p42"/>
          <p:cNvSpPr txBox="1"/>
          <p:nvPr/>
        </p:nvSpPr>
        <p:spPr>
          <a:xfrm>
            <a:off x="3017816" y="4763840"/>
            <a:ext cx="82862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d)</a:t>
            </a:r>
            <a:endParaRPr b="1" sz="1800">
              <a:solidFill>
                <a:schemeClr val="lt1"/>
              </a:solidFill>
              <a:latin typeface="Times New Roman"/>
              <a:ea typeface="Times New Roman"/>
              <a:cs typeface="Times New Roman"/>
              <a:sym typeface="Times New Roman"/>
            </a:endParaRPr>
          </a:p>
        </p:txBody>
      </p:sp>
      <p:cxnSp>
        <p:nvCxnSpPr>
          <p:cNvPr id="339" name="Google Shape;339;p42"/>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40" name="Google Shape;340;p42"/>
          <p:cNvPicPr preferRelativeResize="0"/>
          <p:nvPr/>
        </p:nvPicPr>
        <p:blipFill rotWithShape="1">
          <a:blip r:embed="rId3">
            <a:alphaModFix/>
          </a:blip>
          <a:srcRect b="0" l="0" r="0" t="0"/>
          <a:stretch/>
        </p:blipFill>
        <p:spPr>
          <a:xfrm>
            <a:off x="145329" y="3172599"/>
            <a:ext cx="7109024" cy="13503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nvSpPr>
        <p:spPr>
          <a:xfrm>
            <a:off x="0" y="24490"/>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9</a:t>
            </a:r>
            <a:endParaRPr b="1" sz="1800">
              <a:solidFill>
                <a:schemeClr val="lt1"/>
              </a:solidFill>
              <a:latin typeface="Times New Roman"/>
              <a:ea typeface="Times New Roman"/>
              <a:cs typeface="Times New Roman"/>
              <a:sym typeface="Times New Roman"/>
            </a:endParaRPr>
          </a:p>
        </p:txBody>
      </p:sp>
      <p:sp>
        <p:nvSpPr>
          <p:cNvPr id="347" name="Google Shape;347;p43"/>
          <p:cNvSpPr txBox="1"/>
          <p:nvPr/>
        </p:nvSpPr>
        <p:spPr>
          <a:xfrm>
            <a:off x="0" y="399716"/>
            <a:ext cx="9144000" cy="1917977"/>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lang="en" sz="1400">
                <a:solidFill>
                  <a:schemeClr val="dk1"/>
                </a:solidFill>
                <a:latin typeface="Times New Roman"/>
                <a:ea typeface="Times New Roman"/>
                <a:cs typeface="Times New Roman"/>
                <a:sym typeface="Times New Roman"/>
              </a:rPr>
              <a:t>Considering the AdaBoost algorithm, which among the following statements are false?</a:t>
            </a:r>
            <a:endParaRPr sz="1100"/>
          </a:p>
          <a:p>
            <a:pPr indent="0" lvl="0" marL="0" marR="0" rtl="0" algn="l">
              <a:lnSpc>
                <a:spcPct val="107000"/>
              </a:lnSpc>
              <a:spcBef>
                <a:spcPts val="600"/>
              </a:spcBef>
              <a:spcAft>
                <a:spcPts val="0"/>
              </a:spcAft>
              <a:buNone/>
            </a:pPr>
            <a:r>
              <a:rPr lang="en" sz="1400">
                <a:solidFill>
                  <a:schemeClr val="dk1"/>
                </a:solidFill>
                <a:latin typeface="Times New Roman"/>
                <a:ea typeface="Times New Roman"/>
                <a:cs typeface="Times New Roman"/>
                <a:sym typeface="Times New Roman"/>
              </a:rPr>
              <a:t>a) In each stage, we try to train a classifier which makes accurate predictions on any subset of the data points where the subset size is at least half the size of the data set </a:t>
            </a:r>
            <a:endParaRPr sz="1100"/>
          </a:p>
          <a:p>
            <a:pPr indent="0" lvl="0" marL="0" marR="0" rtl="0" algn="l">
              <a:lnSpc>
                <a:spcPct val="107000"/>
              </a:lnSpc>
              <a:spcBef>
                <a:spcPts val="600"/>
              </a:spcBef>
              <a:spcAft>
                <a:spcPts val="0"/>
              </a:spcAft>
              <a:buNone/>
            </a:pPr>
            <a:r>
              <a:rPr lang="en" sz="1400">
                <a:solidFill>
                  <a:schemeClr val="dk1"/>
                </a:solidFill>
                <a:latin typeface="Times New Roman"/>
                <a:ea typeface="Times New Roman"/>
                <a:cs typeface="Times New Roman"/>
                <a:sym typeface="Times New Roman"/>
              </a:rPr>
              <a:t>b) In each stage, we try to train a classifier which makes accurate predictions on a subset of the data points where the subset contains more of the data points which were miscalssified in earlier stages </a:t>
            </a:r>
            <a:endParaRPr sz="1100"/>
          </a:p>
          <a:p>
            <a:pPr indent="0" lvl="0" marL="0" marR="0" rtl="0" algn="l">
              <a:lnSpc>
                <a:spcPct val="107000"/>
              </a:lnSpc>
              <a:spcBef>
                <a:spcPts val="600"/>
              </a:spcBef>
              <a:spcAft>
                <a:spcPts val="0"/>
              </a:spcAft>
              <a:buNone/>
            </a:pPr>
            <a:r>
              <a:rPr lang="en" sz="1400">
                <a:solidFill>
                  <a:schemeClr val="dk1"/>
                </a:solidFill>
                <a:latin typeface="Times New Roman"/>
                <a:ea typeface="Times New Roman"/>
                <a:cs typeface="Times New Roman"/>
                <a:sym typeface="Times New Roman"/>
              </a:rPr>
              <a:t>c) The weight assigned to an individual classifier depends upon the number of data points correctly classified by the classifier </a:t>
            </a:r>
            <a:endParaRPr sz="1100"/>
          </a:p>
          <a:p>
            <a:pPr indent="0" lvl="0" marL="0" marR="0" rtl="0" algn="l">
              <a:lnSpc>
                <a:spcPct val="107000"/>
              </a:lnSpc>
              <a:spcBef>
                <a:spcPts val="600"/>
              </a:spcBef>
              <a:spcAft>
                <a:spcPts val="0"/>
              </a:spcAft>
              <a:buNone/>
            </a:pPr>
            <a:r>
              <a:rPr lang="en" sz="1400">
                <a:solidFill>
                  <a:schemeClr val="dk1"/>
                </a:solidFill>
                <a:latin typeface="Times New Roman"/>
                <a:ea typeface="Times New Roman"/>
                <a:cs typeface="Times New Roman"/>
                <a:sym typeface="Times New Roman"/>
              </a:rPr>
              <a:t>d) The weight assigned to an individual classifier depends upon the accuracy of that classifier </a:t>
            </a:r>
            <a:endParaRPr sz="1100"/>
          </a:p>
        </p:txBody>
      </p:sp>
      <p:sp>
        <p:nvSpPr>
          <p:cNvPr id="348" name="Google Shape;348;p43"/>
          <p:cNvSpPr txBox="1"/>
          <p:nvPr/>
        </p:nvSpPr>
        <p:spPr>
          <a:xfrm>
            <a:off x="66935" y="2479559"/>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9</a:t>
            </a:r>
            <a:endParaRPr b="1" sz="1800">
              <a:solidFill>
                <a:schemeClr val="lt1"/>
              </a:solidFill>
              <a:latin typeface="Times New Roman"/>
              <a:ea typeface="Times New Roman"/>
              <a:cs typeface="Times New Roman"/>
              <a:sym typeface="Times New Roman"/>
            </a:endParaRPr>
          </a:p>
        </p:txBody>
      </p:sp>
      <p:sp>
        <p:nvSpPr>
          <p:cNvPr id="349" name="Google Shape;349;p43"/>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9</a:t>
            </a:r>
            <a:endParaRPr b="1" sz="1800">
              <a:solidFill>
                <a:schemeClr val="lt1"/>
              </a:solidFill>
              <a:latin typeface="Times New Roman"/>
              <a:ea typeface="Times New Roman"/>
              <a:cs typeface="Times New Roman"/>
              <a:sym typeface="Times New Roman"/>
            </a:endParaRPr>
          </a:p>
        </p:txBody>
      </p:sp>
      <p:sp>
        <p:nvSpPr>
          <p:cNvPr id="350" name="Google Shape;350;p43"/>
          <p:cNvSpPr txBox="1"/>
          <p:nvPr/>
        </p:nvSpPr>
        <p:spPr>
          <a:xfrm>
            <a:off x="3017816" y="4763840"/>
            <a:ext cx="850991"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 d)</a:t>
            </a:r>
            <a:endParaRPr b="1" sz="1800">
              <a:solidFill>
                <a:schemeClr val="lt1"/>
              </a:solidFill>
              <a:latin typeface="Times New Roman"/>
              <a:ea typeface="Times New Roman"/>
              <a:cs typeface="Times New Roman"/>
              <a:sym typeface="Times New Roman"/>
            </a:endParaRPr>
          </a:p>
        </p:txBody>
      </p:sp>
      <p:cxnSp>
        <p:nvCxnSpPr>
          <p:cNvPr id="351" name="Google Shape;351;p43"/>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52" name="Google Shape;352;p43"/>
          <p:cNvSpPr txBox="1"/>
          <p:nvPr/>
        </p:nvSpPr>
        <p:spPr>
          <a:xfrm>
            <a:off x="225492" y="2874506"/>
            <a:ext cx="8269979" cy="1610200"/>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lang="en" sz="1400">
                <a:solidFill>
                  <a:schemeClr val="dk1"/>
                </a:solidFill>
                <a:latin typeface="Times New Roman"/>
                <a:ea typeface="Times New Roman"/>
                <a:cs typeface="Times New Roman"/>
                <a:sym typeface="Times New Roman"/>
              </a:rPr>
              <a:t>Based on the statements provided about the AdaBoost algorithm, here's an analysis of which ones are false:- </a:t>
            </a:r>
            <a:r>
              <a:rPr b="1" lang="en" sz="1400">
                <a:solidFill>
                  <a:schemeClr val="dk1"/>
                </a:solidFill>
                <a:latin typeface="Times New Roman"/>
                <a:ea typeface="Times New Roman"/>
                <a:cs typeface="Times New Roman"/>
                <a:sym typeface="Times New Roman"/>
              </a:rPr>
              <a:t>Statement a)</a:t>
            </a:r>
            <a:r>
              <a:rPr lang="en" sz="1400">
                <a:solidFill>
                  <a:schemeClr val="dk1"/>
                </a:solidFill>
                <a:latin typeface="Times New Roman"/>
                <a:ea typeface="Times New Roman"/>
                <a:cs typeface="Times New Roman"/>
                <a:sym typeface="Times New Roman"/>
              </a:rPr>
              <a:t> is </a:t>
            </a:r>
            <a:r>
              <a:rPr b="1" lang="en" sz="1400">
                <a:solidFill>
                  <a:schemeClr val="dk1"/>
                </a:solidFill>
                <a:latin typeface="Times New Roman"/>
                <a:ea typeface="Times New Roman"/>
                <a:cs typeface="Times New Roman"/>
                <a:sym typeface="Times New Roman"/>
              </a:rPr>
              <a:t>false</a:t>
            </a:r>
            <a:r>
              <a:rPr lang="en" sz="1400">
                <a:solidFill>
                  <a:schemeClr val="dk1"/>
                </a:solidFill>
                <a:latin typeface="Times New Roman"/>
                <a:ea typeface="Times New Roman"/>
                <a:cs typeface="Times New Roman"/>
                <a:sym typeface="Times New Roman"/>
              </a:rPr>
              <a:t>. AdaBoost does not focus on subsets of the data with a specific size. Instead, it focuses on adjusting the weights of misclassified points in each iteration to improve accuracy in subsequent stages, regardless of subset size.- </a:t>
            </a:r>
            <a:r>
              <a:rPr b="1" lang="en" sz="1400">
                <a:solidFill>
                  <a:schemeClr val="dk1"/>
                </a:solidFill>
                <a:latin typeface="Times New Roman"/>
                <a:ea typeface="Times New Roman"/>
                <a:cs typeface="Times New Roman"/>
                <a:sym typeface="Times New Roman"/>
              </a:rPr>
              <a:t>Statement b)</a:t>
            </a:r>
            <a:r>
              <a:rPr lang="en" sz="1400">
                <a:solidFill>
                  <a:schemeClr val="dk1"/>
                </a:solidFill>
                <a:latin typeface="Times New Roman"/>
                <a:ea typeface="Times New Roman"/>
                <a:cs typeface="Times New Roman"/>
                <a:sym typeface="Times New Roman"/>
              </a:rPr>
              <a:t> is </a:t>
            </a:r>
            <a:r>
              <a:rPr b="1" lang="en" sz="1400">
                <a:solidFill>
                  <a:schemeClr val="dk1"/>
                </a:solidFill>
                <a:latin typeface="Times New Roman"/>
                <a:ea typeface="Times New Roman"/>
                <a:cs typeface="Times New Roman"/>
                <a:sym typeface="Times New Roman"/>
              </a:rPr>
              <a:t>true</a:t>
            </a:r>
            <a:r>
              <a:rPr lang="en" sz="1400">
                <a:solidFill>
                  <a:schemeClr val="dk1"/>
                </a:solidFill>
                <a:latin typeface="Times New Roman"/>
                <a:ea typeface="Times New Roman"/>
                <a:cs typeface="Times New Roman"/>
                <a:sym typeface="Times New Roman"/>
              </a:rPr>
              <a:t>. In AdaBoost, misclassified points from earlier stages are given more weight in later stages, so the algorithm focuses more on improving the prediction for those data points.- </a:t>
            </a:r>
            <a:r>
              <a:rPr b="1" lang="en" sz="1400">
                <a:solidFill>
                  <a:schemeClr val="dk1"/>
                </a:solidFill>
                <a:latin typeface="Times New Roman"/>
                <a:ea typeface="Times New Roman"/>
                <a:cs typeface="Times New Roman"/>
                <a:sym typeface="Times New Roman"/>
              </a:rPr>
              <a:t>Statement c)</a:t>
            </a:r>
            <a:r>
              <a:rPr lang="en" sz="1400">
                <a:solidFill>
                  <a:schemeClr val="dk1"/>
                </a:solidFill>
                <a:latin typeface="Times New Roman"/>
                <a:ea typeface="Times New Roman"/>
                <a:cs typeface="Times New Roman"/>
                <a:sym typeface="Times New Roman"/>
              </a:rPr>
              <a:t> is </a:t>
            </a:r>
            <a:r>
              <a:rPr b="1" lang="en" sz="1400">
                <a:solidFill>
                  <a:schemeClr val="dk1"/>
                </a:solidFill>
                <a:latin typeface="Times New Roman"/>
                <a:ea typeface="Times New Roman"/>
                <a:cs typeface="Times New Roman"/>
                <a:sym typeface="Times New Roman"/>
              </a:rPr>
              <a:t>false</a:t>
            </a:r>
            <a:r>
              <a:rPr lang="en" sz="1400">
                <a:solidFill>
                  <a:schemeClr val="dk1"/>
                </a:solidFill>
                <a:latin typeface="Times New Roman"/>
                <a:ea typeface="Times New Roman"/>
                <a:cs typeface="Times New Roman"/>
                <a:sym typeface="Times New Roman"/>
              </a:rPr>
              <a:t>. The weight assigned to a classifier is not based on the number of correctly classified points but rather on its error rate.- </a:t>
            </a:r>
            <a:r>
              <a:rPr b="1" lang="en" sz="1400">
                <a:solidFill>
                  <a:schemeClr val="dk1"/>
                </a:solidFill>
                <a:latin typeface="Times New Roman"/>
                <a:ea typeface="Times New Roman"/>
                <a:cs typeface="Times New Roman"/>
                <a:sym typeface="Times New Roman"/>
              </a:rPr>
              <a:t>Statement d)</a:t>
            </a:r>
            <a:r>
              <a:rPr lang="en" sz="1400">
                <a:solidFill>
                  <a:schemeClr val="dk1"/>
                </a:solidFill>
                <a:latin typeface="Times New Roman"/>
                <a:ea typeface="Times New Roman"/>
                <a:cs typeface="Times New Roman"/>
                <a:sym typeface="Times New Roman"/>
              </a:rPr>
              <a:t> is </a:t>
            </a:r>
            <a:r>
              <a:rPr b="1" lang="en" sz="1400">
                <a:solidFill>
                  <a:schemeClr val="dk1"/>
                </a:solidFill>
                <a:latin typeface="Times New Roman"/>
                <a:ea typeface="Times New Roman"/>
                <a:cs typeface="Times New Roman"/>
                <a:sym typeface="Times New Roman"/>
              </a:rPr>
              <a:t>true</a:t>
            </a:r>
            <a:r>
              <a:rPr lang="en" sz="1400">
                <a:solidFill>
                  <a:schemeClr val="dk1"/>
                </a:solidFill>
                <a:latin typeface="Times New Roman"/>
                <a:ea typeface="Times New Roman"/>
                <a:cs typeface="Times New Roman"/>
                <a:sym typeface="Times New Roman"/>
              </a:rPr>
              <a:t>. The weight assigned to each classifier is indeed based on the accuracy of that classifier.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nvSpPr>
        <p:spPr>
          <a:xfrm>
            <a:off x="108510" y="1117272"/>
            <a:ext cx="1755897"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Random Forest</a:t>
            </a:r>
            <a:endParaRPr sz="1100"/>
          </a:p>
        </p:txBody>
      </p:sp>
      <p:sp>
        <p:nvSpPr>
          <p:cNvPr id="140" name="Google Shape;140;p26"/>
          <p:cNvSpPr txBox="1"/>
          <p:nvPr/>
        </p:nvSpPr>
        <p:spPr>
          <a:xfrm>
            <a:off x="-14089" y="2172098"/>
            <a:ext cx="5316830" cy="530915"/>
          </a:xfrm>
          <a:prstGeom prst="rect">
            <a:avLst/>
          </a:prstGeom>
          <a:noFill/>
          <a:ln>
            <a:noFill/>
          </a:ln>
        </p:spPr>
        <p:txBody>
          <a:bodyPr anchorCtr="0" anchor="t" bIns="34275" lIns="68575" spcFirstLastPara="1" rIns="68575" wrap="square" tIns="34275">
            <a:spAutoFit/>
          </a:bodyPr>
          <a:lstStyle/>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Times New Roman"/>
                <a:ea typeface="Times New Roman"/>
                <a:cs typeface="Times New Roman"/>
                <a:sym typeface="Times New Roman"/>
              </a:rPr>
              <a:t>Random Forest is a classifier that contains a number of decision trees on various subsets of the given dataset.</a:t>
            </a:r>
            <a:endParaRPr sz="1100"/>
          </a:p>
        </p:txBody>
      </p:sp>
      <p:sp>
        <p:nvSpPr>
          <p:cNvPr id="141" name="Google Shape;141;p26"/>
          <p:cNvSpPr txBox="1"/>
          <p:nvPr/>
        </p:nvSpPr>
        <p:spPr>
          <a:xfrm>
            <a:off x="108510" y="64336"/>
            <a:ext cx="300740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Problem with Decision Tree</a:t>
            </a:r>
            <a:endParaRPr sz="1100"/>
          </a:p>
        </p:txBody>
      </p:sp>
      <p:sp>
        <p:nvSpPr>
          <p:cNvPr id="142" name="Google Shape;142;p26"/>
          <p:cNvSpPr txBox="1"/>
          <p:nvPr/>
        </p:nvSpPr>
        <p:spPr>
          <a:xfrm>
            <a:off x="1" y="447857"/>
            <a:ext cx="4420427" cy="530914"/>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500">
                <a:solidFill>
                  <a:schemeClr val="dk1"/>
                </a:solidFill>
                <a:latin typeface="Times New Roman"/>
                <a:ea typeface="Times New Roman"/>
                <a:cs typeface="Times New Roman"/>
                <a:sym typeface="Times New Roman"/>
              </a:rPr>
              <a:t>They work great with data used to create them, but are not flexible when it comes to classifying new samples.</a:t>
            </a:r>
            <a:endParaRPr sz="1500">
              <a:solidFill>
                <a:schemeClr val="dk1"/>
              </a:solidFill>
              <a:latin typeface="Times New Roman"/>
              <a:ea typeface="Times New Roman"/>
              <a:cs typeface="Times New Roman"/>
              <a:sym typeface="Times New Roman"/>
            </a:endParaRPr>
          </a:p>
        </p:txBody>
      </p:sp>
      <p:sp>
        <p:nvSpPr>
          <p:cNvPr id="143" name="Google Shape;143;p26"/>
          <p:cNvSpPr txBox="1"/>
          <p:nvPr/>
        </p:nvSpPr>
        <p:spPr>
          <a:xfrm>
            <a:off x="0" y="1555855"/>
            <a:ext cx="5316830" cy="530915"/>
          </a:xfrm>
          <a:prstGeom prst="rect">
            <a:avLst/>
          </a:prstGeom>
          <a:noFill/>
          <a:ln>
            <a:noFill/>
          </a:ln>
        </p:spPr>
        <p:txBody>
          <a:bodyPr anchorCtr="0" anchor="t" bIns="34275" lIns="68575" spcFirstLastPara="1" rIns="68575" wrap="square" tIns="34275">
            <a:spAutoFit/>
          </a:bodyPr>
          <a:lstStyle/>
          <a:p>
            <a:pPr indent="-336550" lvl="0" marL="342900" marR="0" rtl="0" algn="just">
              <a:spcBef>
                <a:spcPts val="0"/>
              </a:spcBef>
              <a:spcAft>
                <a:spcPts val="0"/>
              </a:spcAft>
              <a:buClr>
                <a:schemeClr val="dk1"/>
              </a:buClr>
              <a:buSzPts val="1500"/>
              <a:buFont typeface="Noto Sans Symbols"/>
              <a:buChar char="⮚"/>
            </a:pPr>
            <a:r>
              <a:rPr lang="en" sz="1500">
                <a:solidFill>
                  <a:schemeClr val="dk1"/>
                </a:solidFill>
                <a:latin typeface="Times New Roman"/>
                <a:ea typeface="Times New Roman"/>
                <a:cs typeface="Times New Roman"/>
                <a:sym typeface="Times New Roman"/>
              </a:rPr>
              <a:t>Random Forests combine simplicity of decision trees with flexibility resulting in vast improvement of accuracy</a:t>
            </a:r>
            <a:endParaRPr sz="1100"/>
          </a:p>
        </p:txBody>
      </p:sp>
      <p:sp>
        <p:nvSpPr>
          <p:cNvPr id="144" name="Google Shape;144;p26"/>
          <p:cNvSpPr txBox="1"/>
          <p:nvPr/>
        </p:nvSpPr>
        <p:spPr>
          <a:xfrm>
            <a:off x="71240" y="2788340"/>
            <a:ext cx="2679416"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Steps to create the Forest</a:t>
            </a:r>
            <a:endParaRPr sz="1100"/>
          </a:p>
        </p:txBody>
      </p:sp>
      <p:sp>
        <p:nvSpPr>
          <p:cNvPr id="145" name="Google Shape;145;p26"/>
          <p:cNvSpPr txBox="1"/>
          <p:nvPr/>
        </p:nvSpPr>
        <p:spPr>
          <a:xfrm>
            <a:off x="-29674" y="3181371"/>
            <a:ext cx="5508621" cy="1915909"/>
          </a:xfrm>
          <a:prstGeom prst="rect">
            <a:avLst/>
          </a:prstGeom>
          <a:noFill/>
          <a:ln>
            <a:noFill/>
          </a:ln>
        </p:spPr>
        <p:txBody>
          <a:bodyPr anchorCtr="0" anchor="t" bIns="34275" lIns="68575" spcFirstLastPara="1" rIns="68575" wrap="square" tIns="34275">
            <a:spAutoFit/>
          </a:bodyPr>
          <a:lstStyle/>
          <a:p>
            <a:pPr indent="-336550" lvl="0" marL="342900" marR="0" rtl="0" algn="just">
              <a:spcBef>
                <a:spcPts val="0"/>
              </a:spcBef>
              <a:spcAft>
                <a:spcPts val="0"/>
              </a:spcAft>
              <a:buClr>
                <a:schemeClr val="dk1"/>
              </a:buClr>
              <a:buSzPts val="1500"/>
              <a:buFont typeface="Calibri"/>
              <a:buAutoNum type="arabicPeriod"/>
            </a:pPr>
            <a:r>
              <a:rPr lang="en" sz="1500">
                <a:solidFill>
                  <a:schemeClr val="dk1"/>
                </a:solidFill>
                <a:latin typeface="Times New Roman"/>
                <a:ea typeface="Times New Roman"/>
                <a:cs typeface="Times New Roman"/>
                <a:sym typeface="Times New Roman"/>
              </a:rPr>
              <a:t>Create a bootstrapped dataset</a:t>
            </a:r>
            <a:endParaRPr sz="1100"/>
          </a:p>
          <a:p>
            <a:pPr indent="-336550" lvl="0" marL="342900" marR="0" rtl="0" algn="just">
              <a:spcBef>
                <a:spcPts val="0"/>
              </a:spcBef>
              <a:spcAft>
                <a:spcPts val="0"/>
              </a:spcAft>
              <a:buClr>
                <a:schemeClr val="dk1"/>
              </a:buClr>
              <a:buSzPts val="1500"/>
              <a:buFont typeface="Calibri"/>
              <a:buAutoNum type="arabicPeriod"/>
            </a:pPr>
            <a:r>
              <a:rPr lang="en" sz="1500">
                <a:solidFill>
                  <a:schemeClr val="dk1"/>
                </a:solidFill>
                <a:latin typeface="Times New Roman"/>
                <a:ea typeface="Times New Roman"/>
                <a:cs typeface="Times New Roman"/>
                <a:sym typeface="Times New Roman"/>
              </a:rPr>
              <a:t>Create a decision tree using the bootstrapped dataset, but only use a random subset of variables at each step of creating the tree</a:t>
            </a:r>
            <a:endParaRPr sz="1100"/>
          </a:p>
          <a:p>
            <a:pPr indent="-336550" lvl="0" marL="342900" marR="0" rtl="0" algn="just">
              <a:spcBef>
                <a:spcPts val="0"/>
              </a:spcBef>
              <a:spcAft>
                <a:spcPts val="0"/>
              </a:spcAft>
              <a:buClr>
                <a:schemeClr val="dk1"/>
              </a:buClr>
              <a:buSzPts val="1500"/>
              <a:buFont typeface="Calibri"/>
              <a:buAutoNum type="arabicPeriod"/>
            </a:pPr>
            <a:r>
              <a:rPr lang="en" sz="1500">
                <a:solidFill>
                  <a:schemeClr val="dk1"/>
                </a:solidFill>
                <a:latin typeface="Times New Roman"/>
                <a:ea typeface="Times New Roman"/>
                <a:cs typeface="Times New Roman"/>
                <a:sym typeface="Times New Roman"/>
              </a:rPr>
              <a:t>Go to step1 and repeat: Make anew bootstrapped dataset and build a tree considering a subset of variables at each step. Ideally you do this for 100 of times.</a:t>
            </a:r>
            <a:endParaRPr sz="1100"/>
          </a:p>
          <a:p>
            <a:pPr indent="-336550" lvl="0" marL="342900" marR="0" rtl="0" algn="just">
              <a:spcBef>
                <a:spcPts val="0"/>
              </a:spcBef>
              <a:spcAft>
                <a:spcPts val="0"/>
              </a:spcAft>
              <a:buClr>
                <a:schemeClr val="dk1"/>
              </a:buClr>
              <a:buSzPts val="1500"/>
              <a:buFont typeface="Calibri"/>
              <a:buAutoNum type="arabicPeriod"/>
            </a:pPr>
            <a:r>
              <a:rPr lang="en" sz="1500">
                <a:solidFill>
                  <a:schemeClr val="dk1"/>
                </a:solidFill>
                <a:latin typeface="Times New Roman"/>
                <a:ea typeface="Times New Roman"/>
                <a:cs typeface="Times New Roman"/>
                <a:sym typeface="Times New Roman"/>
              </a:rPr>
              <a:t>Predict the final output based on majority votes of prediction from each tree </a:t>
            </a:r>
            <a:r>
              <a:rPr lang="en" sz="1500">
                <a:solidFill>
                  <a:schemeClr val="dk1"/>
                </a:solidFill>
                <a:latin typeface="Cambria Math"/>
                <a:ea typeface="Cambria Math"/>
                <a:cs typeface="Cambria Math"/>
                <a:sym typeface="Cambria Math"/>
              </a:rPr>
              <a:t>→</a:t>
            </a:r>
            <a:r>
              <a:rPr b="1" i="1" lang="en" sz="1500">
                <a:solidFill>
                  <a:schemeClr val="dk1"/>
                </a:solidFill>
                <a:latin typeface="Times New Roman"/>
                <a:ea typeface="Times New Roman"/>
                <a:cs typeface="Times New Roman"/>
                <a:sym typeface="Times New Roman"/>
              </a:rPr>
              <a:t>RF is an example of Bagging</a:t>
            </a:r>
            <a:endParaRPr sz="1100"/>
          </a:p>
        </p:txBody>
      </p:sp>
      <p:pic>
        <p:nvPicPr>
          <p:cNvPr id="146" name="Google Shape;146;p26"/>
          <p:cNvPicPr preferRelativeResize="0"/>
          <p:nvPr/>
        </p:nvPicPr>
        <p:blipFill rotWithShape="1">
          <a:blip r:embed="rId3">
            <a:alphaModFix/>
          </a:blip>
          <a:srcRect b="0" l="0" r="54510" t="0"/>
          <a:stretch/>
        </p:blipFill>
        <p:spPr>
          <a:xfrm>
            <a:off x="5626115" y="253171"/>
            <a:ext cx="1632503" cy="1451199"/>
          </a:xfrm>
          <a:prstGeom prst="rect">
            <a:avLst/>
          </a:prstGeom>
          <a:noFill/>
          <a:ln>
            <a:noFill/>
          </a:ln>
        </p:spPr>
      </p:pic>
      <p:pic>
        <p:nvPicPr>
          <p:cNvPr id="147" name="Google Shape;147;p26"/>
          <p:cNvPicPr preferRelativeResize="0"/>
          <p:nvPr/>
        </p:nvPicPr>
        <p:blipFill rotWithShape="1">
          <a:blip r:embed="rId3">
            <a:alphaModFix/>
          </a:blip>
          <a:srcRect b="0" l="55027" r="0" t="0"/>
          <a:stretch/>
        </p:blipFill>
        <p:spPr>
          <a:xfrm>
            <a:off x="7346869" y="237460"/>
            <a:ext cx="1613975" cy="1451200"/>
          </a:xfrm>
          <a:prstGeom prst="rect">
            <a:avLst/>
          </a:prstGeom>
          <a:noFill/>
          <a:ln>
            <a:noFill/>
          </a:ln>
        </p:spPr>
      </p:pic>
      <p:pic>
        <p:nvPicPr>
          <p:cNvPr id="148" name="Google Shape;148;p26"/>
          <p:cNvPicPr preferRelativeResize="0"/>
          <p:nvPr/>
        </p:nvPicPr>
        <p:blipFill rotWithShape="1">
          <a:blip r:embed="rId4">
            <a:alphaModFix/>
          </a:blip>
          <a:srcRect b="0" l="0" r="0" t="0"/>
          <a:stretch/>
        </p:blipFill>
        <p:spPr>
          <a:xfrm>
            <a:off x="5626115" y="1902449"/>
            <a:ext cx="3378307" cy="1390889"/>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5689317" y="3584320"/>
            <a:ext cx="3315104" cy="1363877"/>
          </a:xfrm>
          <a:prstGeom prst="rect">
            <a:avLst/>
          </a:prstGeom>
          <a:noFill/>
          <a:ln>
            <a:noFill/>
          </a:ln>
        </p:spPr>
      </p:pic>
      <p:sp>
        <p:nvSpPr>
          <p:cNvPr id="150" name="Google Shape;150;p26"/>
          <p:cNvSpPr/>
          <p:nvPr/>
        </p:nvSpPr>
        <p:spPr>
          <a:xfrm>
            <a:off x="7220180" y="978771"/>
            <a:ext cx="190176" cy="80549"/>
          </a:xfrm>
          <a:prstGeom prst="rightArrow">
            <a:avLst>
              <a:gd fmla="val 50000" name="adj1"/>
              <a:gd fmla="val 50000" name="adj2"/>
            </a:avLst>
          </a:prstGeom>
          <a:solidFill>
            <a:schemeClr val="accent6"/>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1" name="Google Shape;151;p26"/>
          <p:cNvSpPr/>
          <p:nvPr/>
        </p:nvSpPr>
        <p:spPr>
          <a:xfrm rot="5400000">
            <a:off x="7094696" y="2028857"/>
            <a:ext cx="372102" cy="132244"/>
          </a:xfrm>
          <a:prstGeom prst="rightArrow">
            <a:avLst>
              <a:gd fmla="val 50000" name="adj1"/>
              <a:gd fmla="val 50000" name="adj2"/>
            </a:avLst>
          </a:prstGeom>
          <a:solidFill>
            <a:schemeClr val="accent6"/>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2" name="Google Shape;152;p26"/>
          <p:cNvSpPr/>
          <p:nvPr/>
        </p:nvSpPr>
        <p:spPr>
          <a:xfrm rot="5400000">
            <a:off x="7141086" y="3378540"/>
            <a:ext cx="263243" cy="148321"/>
          </a:xfrm>
          <a:prstGeom prst="rightArrow">
            <a:avLst>
              <a:gd fmla="val 50000" name="adj1"/>
              <a:gd fmla="val 50000" name="adj2"/>
            </a:avLst>
          </a:prstGeom>
          <a:solidFill>
            <a:schemeClr val="accent6"/>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nvSpPr>
        <p:spPr>
          <a:xfrm>
            <a:off x="0" y="3505"/>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10</a:t>
            </a:r>
            <a:endParaRPr b="1" sz="1800">
              <a:solidFill>
                <a:schemeClr val="lt1"/>
              </a:solidFill>
              <a:latin typeface="Times New Roman"/>
              <a:ea typeface="Times New Roman"/>
              <a:cs typeface="Times New Roman"/>
              <a:sym typeface="Times New Roman"/>
            </a:endParaRPr>
          </a:p>
        </p:txBody>
      </p:sp>
      <p:sp>
        <p:nvSpPr>
          <p:cNvPr id="359" name="Google Shape;359;p44"/>
          <p:cNvSpPr txBox="1"/>
          <p:nvPr/>
        </p:nvSpPr>
        <p:spPr>
          <a:xfrm>
            <a:off x="58393" y="416179"/>
            <a:ext cx="9027214" cy="2686313"/>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lang="en" sz="1700">
                <a:solidFill>
                  <a:schemeClr val="dk1"/>
                </a:solidFill>
                <a:latin typeface="Times New Roman"/>
                <a:ea typeface="Times New Roman"/>
                <a:cs typeface="Times New Roman"/>
                <a:sym typeface="Times New Roman"/>
              </a:rPr>
              <a:t>Statement 1: Bayesian Networks always need to be Directed Acyclic Graphs (DAGs)</a:t>
            </a:r>
            <a:endParaRPr sz="1100"/>
          </a:p>
          <a:p>
            <a:pPr indent="0" lvl="0" marL="0" marR="0" rtl="0" algn="l">
              <a:lnSpc>
                <a:spcPct val="107000"/>
              </a:lnSpc>
              <a:spcBef>
                <a:spcPts val="600"/>
              </a:spcBef>
              <a:spcAft>
                <a:spcPts val="0"/>
              </a:spcAft>
              <a:buNone/>
            </a:pPr>
            <a:r>
              <a:rPr lang="en" sz="1700">
                <a:solidFill>
                  <a:schemeClr val="dk1"/>
                </a:solidFill>
                <a:latin typeface="Times New Roman"/>
                <a:ea typeface="Times New Roman"/>
                <a:cs typeface="Times New Roman"/>
                <a:sym typeface="Times New Roman"/>
              </a:rPr>
              <a:t>Statement 2: Each node in a Bayesian network represents a random variable, and each edge represents conditional dependence.</a:t>
            </a:r>
            <a:endParaRPr sz="1100"/>
          </a:p>
          <a:p>
            <a:pPr indent="0" lvl="0" marL="0" marR="0" rtl="0" algn="l">
              <a:lnSpc>
                <a:spcPct val="107000"/>
              </a:lnSpc>
              <a:spcBef>
                <a:spcPts val="600"/>
              </a:spcBef>
              <a:spcAft>
                <a:spcPts val="0"/>
              </a:spcAft>
              <a:buNone/>
            </a:pPr>
            <a:r>
              <a:rPr lang="en" sz="1700">
                <a:solidFill>
                  <a:schemeClr val="dk1"/>
                </a:solidFill>
                <a:latin typeface="Times New Roman"/>
                <a:ea typeface="Times New Roman"/>
                <a:cs typeface="Times New Roman"/>
                <a:sym typeface="Times New Roman"/>
              </a:rPr>
              <a:t>Which of these are true?</a:t>
            </a:r>
            <a:endParaRPr sz="1100"/>
          </a:p>
          <a:p>
            <a:pPr indent="-349250" lvl="0" marL="342900" marR="0" rtl="0" algn="l">
              <a:lnSpc>
                <a:spcPct val="107000"/>
              </a:lnSpc>
              <a:spcBef>
                <a:spcPts val="600"/>
              </a:spcBef>
              <a:spcAft>
                <a:spcPts val="0"/>
              </a:spcAft>
              <a:buClr>
                <a:schemeClr val="dk1"/>
              </a:buClr>
              <a:buSzPts val="1700"/>
              <a:buFont typeface="Calibri"/>
              <a:buAutoNum type="alphaLcParenR"/>
            </a:pPr>
            <a:r>
              <a:rPr lang="en" sz="1700">
                <a:solidFill>
                  <a:schemeClr val="dk1"/>
                </a:solidFill>
                <a:latin typeface="Times New Roman"/>
                <a:ea typeface="Times New Roman"/>
                <a:cs typeface="Times New Roman"/>
                <a:sym typeface="Times New Roman"/>
              </a:rPr>
              <a:t>Both the statements are True.</a:t>
            </a:r>
            <a:endParaRPr sz="1100"/>
          </a:p>
          <a:p>
            <a:pPr indent="-349250" lvl="0" marL="342900" marR="0" rtl="0" algn="l">
              <a:lnSpc>
                <a:spcPct val="107000"/>
              </a:lnSpc>
              <a:spcBef>
                <a:spcPts val="600"/>
              </a:spcBef>
              <a:spcAft>
                <a:spcPts val="0"/>
              </a:spcAft>
              <a:buClr>
                <a:schemeClr val="dk1"/>
              </a:buClr>
              <a:buSzPts val="1700"/>
              <a:buFont typeface="Calibri"/>
              <a:buAutoNum type="alphaLcParenR"/>
            </a:pPr>
            <a:r>
              <a:rPr lang="en" sz="1700">
                <a:solidFill>
                  <a:schemeClr val="dk1"/>
                </a:solidFill>
                <a:latin typeface="Times New Roman"/>
                <a:ea typeface="Times New Roman"/>
                <a:cs typeface="Times New Roman"/>
                <a:sym typeface="Times New Roman"/>
              </a:rPr>
              <a:t>Statement 1 is true, and statement 2 is false.</a:t>
            </a:r>
            <a:endParaRPr sz="1100"/>
          </a:p>
          <a:p>
            <a:pPr indent="-349250" lvl="0" marL="342900" marR="0" rtl="0" algn="l">
              <a:lnSpc>
                <a:spcPct val="107000"/>
              </a:lnSpc>
              <a:spcBef>
                <a:spcPts val="600"/>
              </a:spcBef>
              <a:spcAft>
                <a:spcPts val="0"/>
              </a:spcAft>
              <a:buClr>
                <a:schemeClr val="dk1"/>
              </a:buClr>
              <a:buSzPts val="1700"/>
              <a:buFont typeface="Calibri"/>
              <a:buAutoNum type="alphaLcParenR"/>
            </a:pPr>
            <a:r>
              <a:rPr lang="en" sz="1700">
                <a:solidFill>
                  <a:schemeClr val="dk1"/>
                </a:solidFill>
                <a:latin typeface="Times New Roman"/>
                <a:ea typeface="Times New Roman"/>
                <a:cs typeface="Times New Roman"/>
                <a:sym typeface="Times New Roman"/>
              </a:rPr>
              <a:t>Statement 1 is false, and statement 2 is true.</a:t>
            </a:r>
            <a:endParaRPr sz="1100"/>
          </a:p>
          <a:p>
            <a:pPr indent="-349250" lvl="0" marL="342900" marR="0" rtl="0" algn="l">
              <a:lnSpc>
                <a:spcPct val="107000"/>
              </a:lnSpc>
              <a:spcBef>
                <a:spcPts val="600"/>
              </a:spcBef>
              <a:spcAft>
                <a:spcPts val="0"/>
              </a:spcAft>
              <a:buClr>
                <a:schemeClr val="dk1"/>
              </a:buClr>
              <a:buSzPts val="1700"/>
              <a:buFont typeface="Calibri"/>
              <a:buAutoNum type="alphaLcParenR"/>
            </a:pPr>
            <a:r>
              <a:rPr lang="en" sz="1700">
                <a:solidFill>
                  <a:schemeClr val="dk1"/>
                </a:solidFill>
                <a:latin typeface="Times New Roman"/>
                <a:ea typeface="Times New Roman"/>
                <a:cs typeface="Times New Roman"/>
                <a:sym typeface="Times New Roman"/>
              </a:rPr>
              <a:t>Both the statements are false.</a:t>
            </a:r>
            <a:endParaRPr sz="1100"/>
          </a:p>
        </p:txBody>
      </p:sp>
      <p:sp>
        <p:nvSpPr>
          <p:cNvPr id="360" name="Google Shape;360;p44"/>
          <p:cNvSpPr txBox="1"/>
          <p:nvPr/>
        </p:nvSpPr>
        <p:spPr>
          <a:xfrm>
            <a:off x="58393" y="3214291"/>
            <a:ext cx="1923000" cy="346200"/>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10</a:t>
            </a:r>
            <a:endParaRPr b="1" sz="1800">
              <a:solidFill>
                <a:schemeClr val="lt1"/>
              </a:solidFill>
              <a:latin typeface="Times New Roman"/>
              <a:ea typeface="Times New Roman"/>
              <a:cs typeface="Times New Roman"/>
              <a:sym typeface="Times New Roman"/>
            </a:endParaRPr>
          </a:p>
        </p:txBody>
      </p:sp>
      <p:sp>
        <p:nvSpPr>
          <p:cNvPr id="361" name="Google Shape;361;p44"/>
          <p:cNvSpPr txBox="1"/>
          <p:nvPr/>
        </p:nvSpPr>
        <p:spPr>
          <a:xfrm>
            <a:off x="-1" y="4763840"/>
            <a:ext cx="2817743"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10</a:t>
            </a:r>
            <a:endParaRPr b="1" sz="1800">
              <a:solidFill>
                <a:schemeClr val="lt1"/>
              </a:solidFill>
              <a:latin typeface="Times New Roman"/>
              <a:ea typeface="Times New Roman"/>
              <a:cs typeface="Times New Roman"/>
              <a:sym typeface="Times New Roman"/>
            </a:endParaRPr>
          </a:p>
        </p:txBody>
      </p:sp>
      <p:sp>
        <p:nvSpPr>
          <p:cNvPr id="362" name="Google Shape;362;p44"/>
          <p:cNvSpPr txBox="1"/>
          <p:nvPr/>
        </p:nvSpPr>
        <p:spPr>
          <a:xfrm>
            <a:off x="3301082" y="4771806"/>
            <a:ext cx="843536"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a:t>
            </a:r>
            <a:endParaRPr b="1" sz="1800">
              <a:solidFill>
                <a:schemeClr val="lt1"/>
              </a:solidFill>
              <a:latin typeface="Times New Roman"/>
              <a:ea typeface="Times New Roman"/>
              <a:cs typeface="Times New Roman"/>
              <a:sym typeface="Times New Roman"/>
            </a:endParaRPr>
          </a:p>
        </p:txBody>
      </p:sp>
      <p:cxnSp>
        <p:nvCxnSpPr>
          <p:cNvPr id="363" name="Google Shape;363;p44"/>
          <p:cNvCxnSpPr/>
          <p:nvPr/>
        </p:nvCxnSpPr>
        <p:spPr>
          <a:xfrm>
            <a:off x="2964542" y="4944930"/>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64" name="Google Shape;364;p44"/>
          <p:cNvSpPr txBox="1"/>
          <p:nvPr/>
        </p:nvSpPr>
        <p:spPr>
          <a:xfrm>
            <a:off x="58393" y="3498566"/>
            <a:ext cx="8454600" cy="1223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500">
                <a:solidFill>
                  <a:schemeClr val="dk1"/>
                </a:solidFill>
                <a:latin typeface="Times New Roman"/>
                <a:ea typeface="Times New Roman"/>
                <a:cs typeface="Times New Roman"/>
                <a:sym typeface="Times New Roman"/>
              </a:rPr>
              <a:t>A DAG means the graph has directed edges (arrows) and no cycles, ensuring that one variable doesn't directly or indirectly influence itself.</a:t>
            </a:r>
            <a:endParaRPr sz="1100"/>
          </a:p>
          <a:p>
            <a:pPr indent="0" lvl="0" marL="0" marR="0" rtl="0" algn="just">
              <a:spcBef>
                <a:spcPts val="0"/>
              </a:spcBef>
              <a:spcAft>
                <a:spcPts val="0"/>
              </a:spcAft>
              <a:buNone/>
            </a:pPr>
            <a:r>
              <a:rPr lang="en" sz="1500">
                <a:solidFill>
                  <a:schemeClr val="dk1"/>
                </a:solidFill>
                <a:latin typeface="Times New Roman"/>
                <a:ea typeface="Times New Roman"/>
                <a:cs typeface="Times New Roman"/>
                <a:sym typeface="Times New Roman"/>
              </a:rPr>
              <a:t>Each node in the network represents a random variable while the edges show how one variable is conditionally dependent on another, meaning the state of one variable affects the probability distribution of the connected variable.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nvSpPr>
        <p:spPr>
          <a:xfrm>
            <a:off x="3078856" y="64336"/>
            <a:ext cx="3700662"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AdaBoost vs Gradient Boosting</a:t>
            </a:r>
            <a:endParaRPr sz="1100"/>
          </a:p>
        </p:txBody>
      </p:sp>
      <p:sp>
        <p:nvSpPr>
          <p:cNvPr id="158" name="Google Shape;158;p27"/>
          <p:cNvSpPr txBox="1"/>
          <p:nvPr/>
        </p:nvSpPr>
        <p:spPr>
          <a:xfrm>
            <a:off x="251584" y="835357"/>
            <a:ext cx="1322725"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AdaBoost</a:t>
            </a:r>
            <a:endParaRPr sz="1100"/>
          </a:p>
        </p:txBody>
      </p:sp>
      <p:sp>
        <p:nvSpPr>
          <p:cNvPr id="159" name="Google Shape;159;p27"/>
          <p:cNvSpPr txBox="1"/>
          <p:nvPr/>
        </p:nvSpPr>
        <p:spPr>
          <a:xfrm>
            <a:off x="147221" y="1624334"/>
            <a:ext cx="6159155" cy="2839239"/>
          </a:xfrm>
          <a:prstGeom prst="rect">
            <a:avLst/>
          </a:prstGeom>
          <a:noFill/>
          <a:ln>
            <a:noFill/>
          </a:ln>
        </p:spPr>
        <p:txBody>
          <a:bodyPr anchorCtr="0" anchor="t" bIns="34275" lIns="68575" spcFirstLastPara="1" rIns="68575" wrap="square" tIns="34275">
            <a:spAutoFit/>
          </a:bodyPr>
          <a:lstStyle/>
          <a:p>
            <a:pPr indent="-247650" lvl="0" marL="254000" marR="0" rtl="0" algn="just">
              <a:spcBef>
                <a:spcPts val="0"/>
              </a:spcBef>
              <a:spcAft>
                <a:spcPts val="0"/>
              </a:spcAft>
              <a:buClr>
                <a:schemeClr val="dk1"/>
              </a:buClr>
              <a:buSzPts val="1500"/>
              <a:buFont typeface="Noto Sans Symbols"/>
              <a:buChar char="▪"/>
            </a:pPr>
            <a:r>
              <a:rPr lang="en" sz="1500">
                <a:solidFill>
                  <a:schemeClr val="dk1"/>
                </a:solidFill>
                <a:latin typeface="Times New Roman"/>
                <a:ea typeface="Times New Roman"/>
                <a:cs typeface="Times New Roman"/>
                <a:sym typeface="Times New Roman"/>
              </a:rPr>
              <a:t>An ensemble technique, where, each weak learner is developed as decision stumps (A stump is a tree with just a single split and two terminal nodes) that are used to classify the observations.</a:t>
            </a:r>
            <a:endParaRPr sz="1100"/>
          </a:p>
          <a:p>
            <a:pPr indent="-152400" lvl="0" marL="254000" marR="0" rtl="0" algn="just">
              <a:spcBef>
                <a:spcPts val="0"/>
              </a:spcBef>
              <a:spcAft>
                <a:spcPts val="0"/>
              </a:spcAft>
              <a:buClr>
                <a:schemeClr val="dk1"/>
              </a:buClr>
              <a:buSzPts val="1500"/>
              <a:buFont typeface="Noto Sans Symbols"/>
              <a:buNone/>
            </a:pPr>
            <a:r>
              <a:t/>
            </a:r>
            <a:endParaRPr sz="1500">
              <a:solidFill>
                <a:schemeClr val="dk1"/>
              </a:solidFill>
              <a:latin typeface="Times New Roman"/>
              <a:ea typeface="Times New Roman"/>
              <a:cs typeface="Times New Roman"/>
              <a:sym typeface="Times New Roman"/>
            </a:endParaRPr>
          </a:p>
          <a:p>
            <a:pPr indent="-336550" lvl="0" marL="342900" marR="0" rtl="0" algn="just">
              <a:spcBef>
                <a:spcPts val="0"/>
              </a:spcBef>
              <a:spcAft>
                <a:spcPts val="0"/>
              </a:spcAft>
              <a:buClr>
                <a:schemeClr val="dk1"/>
              </a:buClr>
              <a:buSzPts val="1500"/>
              <a:buFont typeface="Arial"/>
              <a:buChar char="•"/>
            </a:pPr>
            <a:r>
              <a:rPr lang="en" sz="1500">
                <a:solidFill>
                  <a:schemeClr val="dk1"/>
                </a:solidFill>
                <a:latin typeface="Times New Roman"/>
                <a:ea typeface="Times New Roman"/>
                <a:cs typeface="Times New Roman"/>
                <a:sym typeface="Times New Roman"/>
              </a:rPr>
              <a:t>In contrary to the random forest, here each classifier has different weights assigned to it based on the classifier’s performance (more weight is assigned to the classifier when accuracy is more and vice-verse)</a:t>
            </a:r>
            <a:endParaRPr sz="1100"/>
          </a:p>
          <a:p>
            <a:pPr indent="-241300" lvl="0" marL="342900" marR="0" rtl="0" algn="just">
              <a:spcBef>
                <a:spcPts val="0"/>
              </a:spcBef>
              <a:spcAft>
                <a:spcPts val="0"/>
              </a:spcAft>
              <a:buClr>
                <a:schemeClr val="dk1"/>
              </a:buClr>
              <a:buSzPts val="1500"/>
              <a:buFont typeface="Arial"/>
              <a:buNone/>
            </a:pPr>
            <a:r>
              <a:t/>
            </a:r>
            <a:endParaRPr sz="1500">
              <a:solidFill>
                <a:schemeClr val="dk1"/>
              </a:solidFill>
              <a:latin typeface="Times New Roman"/>
              <a:ea typeface="Times New Roman"/>
              <a:cs typeface="Times New Roman"/>
              <a:sym typeface="Times New Roman"/>
            </a:endParaRPr>
          </a:p>
          <a:p>
            <a:pPr indent="-336550" lvl="0" marL="342900" marR="0" rtl="0" algn="just">
              <a:spcBef>
                <a:spcPts val="0"/>
              </a:spcBef>
              <a:spcAft>
                <a:spcPts val="0"/>
              </a:spcAft>
              <a:buClr>
                <a:schemeClr val="dk1"/>
              </a:buClr>
              <a:buSzPts val="1500"/>
              <a:buFont typeface="Arial"/>
              <a:buChar char="•"/>
            </a:pPr>
            <a:r>
              <a:rPr lang="en" sz="1500">
                <a:solidFill>
                  <a:schemeClr val="dk1"/>
                </a:solidFill>
                <a:latin typeface="Times New Roman"/>
                <a:ea typeface="Times New Roman"/>
                <a:cs typeface="Times New Roman"/>
                <a:sym typeface="Times New Roman"/>
              </a:rPr>
              <a:t>Weights are also assigned to the observations at the end of every round, in such a way that wrongly predicted observations have increased weight resulting in their probability of being picked more often in the next classifier’s sample. </a:t>
            </a:r>
            <a:endParaRPr sz="1100"/>
          </a:p>
        </p:txBody>
      </p:sp>
      <p:pic>
        <p:nvPicPr>
          <p:cNvPr id="160" name="Google Shape;160;p27"/>
          <p:cNvPicPr preferRelativeResize="0"/>
          <p:nvPr/>
        </p:nvPicPr>
        <p:blipFill rotWithShape="1">
          <a:blip r:embed="rId3">
            <a:alphaModFix/>
          </a:blip>
          <a:srcRect b="0" l="0" r="0" t="0"/>
          <a:stretch/>
        </p:blipFill>
        <p:spPr>
          <a:xfrm>
            <a:off x="6852298" y="892243"/>
            <a:ext cx="2100556" cy="578725"/>
          </a:xfrm>
          <a:prstGeom prst="rect">
            <a:avLst/>
          </a:prstGeom>
          <a:noFill/>
          <a:ln>
            <a:noFill/>
          </a:ln>
        </p:spPr>
      </p:pic>
      <p:pic>
        <p:nvPicPr>
          <p:cNvPr id="161" name="Google Shape;161;p27"/>
          <p:cNvPicPr preferRelativeResize="0"/>
          <p:nvPr/>
        </p:nvPicPr>
        <p:blipFill rotWithShape="1">
          <a:blip r:embed="rId4">
            <a:alphaModFix/>
          </a:blip>
          <a:srcRect b="5714" l="70761" r="4946" t="28305"/>
          <a:stretch/>
        </p:blipFill>
        <p:spPr>
          <a:xfrm>
            <a:off x="6791877" y="2094673"/>
            <a:ext cx="2221396" cy="2743199"/>
          </a:xfrm>
          <a:prstGeom prst="rect">
            <a:avLst/>
          </a:prstGeom>
          <a:noFill/>
          <a:ln>
            <a:noFill/>
          </a:ln>
        </p:spPr>
      </p:pic>
      <p:sp>
        <p:nvSpPr>
          <p:cNvPr id="162" name="Google Shape;162;p27"/>
          <p:cNvSpPr/>
          <p:nvPr/>
        </p:nvSpPr>
        <p:spPr>
          <a:xfrm rot="5400000">
            <a:off x="7716525" y="1716698"/>
            <a:ext cx="372102" cy="132244"/>
          </a:xfrm>
          <a:prstGeom prst="rightArrow">
            <a:avLst>
              <a:gd fmla="val 50000" name="adj1"/>
              <a:gd fmla="val 50000" name="adj2"/>
            </a:avLst>
          </a:prstGeom>
          <a:solidFill>
            <a:schemeClr val="accent6"/>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1000"/>
                                        <p:tgtEl>
                                          <p:spTgt spid="1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28612" y="67661"/>
            <a:ext cx="2036901"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Gradient Boosting</a:t>
            </a:r>
            <a:endParaRPr sz="1100"/>
          </a:p>
        </p:txBody>
      </p:sp>
      <p:pic>
        <p:nvPicPr>
          <p:cNvPr id="168" name="Google Shape;168;p28"/>
          <p:cNvPicPr preferRelativeResize="0"/>
          <p:nvPr/>
        </p:nvPicPr>
        <p:blipFill rotWithShape="1">
          <a:blip r:embed="rId3">
            <a:alphaModFix/>
          </a:blip>
          <a:srcRect b="45146" l="4530" r="72618" t="0"/>
          <a:stretch/>
        </p:blipFill>
        <p:spPr>
          <a:xfrm>
            <a:off x="640696" y="1362244"/>
            <a:ext cx="768005" cy="670535"/>
          </a:xfrm>
          <a:prstGeom prst="rect">
            <a:avLst/>
          </a:prstGeom>
          <a:noFill/>
          <a:ln>
            <a:noFill/>
          </a:ln>
        </p:spPr>
      </p:pic>
      <p:grpSp>
        <p:nvGrpSpPr>
          <p:cNvPr id="169" name="Google Shape;169;p28"/>
          <p:cNvGrpSpPr/>
          <p:nvPr/>
        </p:nvGrpSpPr>
        <p:grpSpPr>
          <a:xfrm>
            <a:off x="28612" y="2232768"/>
            <a:ext cx="5703986" cy="2596010"/>
            <a:chOff x="163906" y="3384649"/>
            <a:chExt cx="7605314" cy="3461347"/>
          </a:xfrm>
        </p:grpSpPr>
        <p:pic>
          <p:nvPicPr>
            <p:cNvPr id="170" name="Google Shape;170;p28"/>
            <p:cNvPicPr preferRelativeResize="0"/>
            <p:nvPr/>
          </p:nvPicPr>
          <p:blipFill rotWithShape="1">
            <a:blip r:embed="rId4">
              <a:alphaModFix/>
            </a:blip>
            <a:srcRect b="0" l="23431" r="18221" t="61299"/>
            <a:stretch/>
          </p:blipFill>
          <p:spPr>
            <a:xfrm>
              <a:off x="655480" y="5214610"/>
              <a:ext cx="7113740" cy="1631386"/>
            </a:xfrm>
            <a:prstGeom prst="rect">
              <a:avLst/>
            </a:prstGeom>
            <a:noFill/>
            <a:ln>
              <a:noFill/>
            </a:ln>
          </p:spPr>
        </p:pic>
        <p:grpSp>
          <p:nvGrpSpPr>
            <p:cNvPr id="171" name="Google Shape;171;p28"/>
            <p:cNvGrpSpPr/>
            <p:nvPr/>
          </p:nvGrpSpPr>
          <p:grpSpPr>
            <a:xfrm>
              <a:off x="163906" y="3384649"/>
              <a:ext cx="2464354" cy="1631386"/>
              <a:chOff x="8014615" y="2763078"/>
              <a:chExt cx="3346087" cy="2215088"/>
            </a:xfrm>
          </p:grpSpPr>
          <p:pic>
            <p:nvPicPr>
              <p:cNvPr id="172" name="Google Shape;172;p28"/>
              <p:cNvPicPr preferRelativeResize="0"/>
              <p:nvPr/>
            </p:nvPicPr>
            <p:blipFill rotWithShape="1">
              <a:blip r:embed="rId5">
                <a:alphaModFix/>
              </a:blip>
              <a:srcRect b="0" l="0" r="40967" t="19542"/>
              <a:stretch/>
            </p:blipFill>
            <p:spPr>
              <a:xfrm>
                <a:off x="8014615" y="2763078"/>
                <a:ext cx="3346087" cy="2215088"/>
              </a:xfrm>
              <a:prstGeom prst="rect">
                <a:avLst/>
              </a:prstGeom>
              <a:noFill/>
              <a:ln>
                <a:noFill/>
              </a:ln>
            </p:spPr>
          </p:pic>
          <p:sp>
            <p:nvSpPr>
              <p:cNvPr id="173" name="Google Shape;173;p28"/>
              <p:cNvSpPr/>
              <p:nvPr/>
            </p:nvSpPr>
            <p:spPr>
              <a:xfrm>
                <a:off x="10336695" y="3001617"/>
                <a:ext cx="1024007" cy="81500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
        <p:nvSpPr>
          <p:cNvPr id="174" name="Google Shape;174;p28"/>
          <p:cNvSpPr txBox="1"/>
          <p:nvPr/>
        </p:nvSpPr>
        <p:spPr>
          <a:xfrm>
            <a:off x="2169215" y="862733"/>
            <a:ext cx="6646793" cy="2608406"/>
          </a:xfrm>
          <a:prstGeom prst="rect">
            <a:avLst/>
          </a:prstGeom>
          <a:noFill/>
          <a:ln>
            <a:noFill/>
          </a:ln>
        </p:spPr>
        <p:txBody>
          <a:bodyPr anchorCtr="0" anchor="t" bIns="34275" lIns="68575" spcFirstLastPara="1" rIns="68575" wrap="square" tIns="34275">
            <a:spAutoFit/>
          </a:bodyPr>
          <a:lstStyle/>
          <a:p>
            <a:pPr indent="-247650" lvl="0" marL="254000" marR="0" rtl="0" algn="just">
              <a:spcBef>
                <a:spcPts val="0"/>
              </a:spcBef>
              <a:spcAft>
                <a:spcPts val="0"/>
              </a:spcAft>
              <a:buClr>
                <a:schemeClr val="dk1"/>
              </a:buClr>
              <a:buSzPts val="1500"/>
              <a:buFont typeface="Noto Sans Symbols"/>
              <a:buChar char="▪"/>
            </a:pPr>
            <a:r>
              <a:rPr lang="en" sz="1500">
                <a:solidFill>
                  <a:schemeClr val="dk1"/>
                </a:solidFill>
                <a:latin typeface="Times New Roman"/>
                <a:ea typeface="Times New Roman"/>
                <a:cs typeface="Times New Roman"/>
                <a:sym typeface="Times New Roman"/>
              </a:rPr>
              <a:t>Gradient Boost is an ensemble technique like AdaBoost. It starts with a leaf that predicts the average output (regression) or log(odds) (classification). Then, residuals from the current classifier become inputs for the next classifier, building trees step by step.</a:t>
            </a:r>
            <a:endParaRPr sz="1100"/>
          </a:p>
          <a:p>
            <a:pPr indent="-152400" lvl="0" marL="254000" marR="0" rtl="0" algn="just">
              <a:spcBef>
                <a:spcPts val="0"/>
              </a:spcBef>
              <a:spcAft>
                <a:spcPts val="0"/>
              </a:spcAft>
              <a:buClr>
                <a:schemeClr val="dk1"/>
              </a:buClr>
              <a:buSzPts val="1500"/>
              <a:buFont typeface="Noto Sans Symbols"/>
              <a:buNone/>
            </a:pPr>
            <a:r>
              <a:t/>
            </a:r>
            <a:endParaRPr sz="1500">
              <a:solidFill>
                <a:schemeClr val="dk1"/>
              </a:solidFill>
              <a:latin typeface="Times New Roman"/>
              <a:ea typeface="Times New Roman"/>
              <a:cs typeface="Times New Roman"/>
              <a:sym typeface="Times New Roman"/>
            </a:endParaRPr>
          </a:p>
          <a:p>
            <a:pPr indent="-247650" lvl="0" marL="254000" marR="0" rtl="0" algn="just">
              <a:spcBef>
                <a:spcPts val="0"/>
              </a:spcBef>
              <a:spcAft>
                <a:spcPts val="0"/>
              </a:spcAft>
              <a:buClr>
                <a:schemeClr val="dk1"/>
              </a:buClr>
              <a:buSzPts val="1500"/>
              <a:buFont typeface="Noto Sans Symbols"/>
              <a:buChar char="⮚"/>
            </a:pPr>
            <a:r>
              <a:rPr lang="en" sz="1500">
                <a:solidFill>
                  <a:schemeClr val="dk1"/>
                </a:solidFill>
                <a:latin typeface="Times New Roman"/>
                <a:ea typeface="Times New Roman"/>
                <a:cs typeface="Times New Roman"/>
                <a:sym typeface="Times New Roman"/>
              </a:rPr>
              <a:t>Learning rate helps capture maximum variance by adjusting the model gradually.- Moves in the direction opposite to the negative gradient to reduce loss, similar to Gradient Descent.</a:t>
            </a:r>
            <a:endParaRPr sz="1100"/>
          </a:p>
          <a:p>
            <a:pPr indent="0" lvl="0" marL="0" marR="0" rtl="0" algn="just">
              <a:spcBef>
                <a:spcPts val="0"/>
              </a:spcBef>
              <a:spcAft>
                <a:spcPts val="0"/>
              </a:spcAft>
              <a:buNone/>
            </a:pPr>
            <a:r>
              <a:rPr lang="en" sz="1500">
                <a:solidFill>
                  <a:schemeClr val="dk1"/>
                </a:solidFill>
                <a:latin typeface="Times New Roman"/>
                <a:ea typeface="Times New Roman"/>
                <a:cs typeface="Times New Roman"/>
                <a:sym typeface="Times New Roman"/>
              </a:rPr>
              <a:t> </a:t>
            </a:r>
            <a:endParaRPr sz="1100"/>
          </a:p>
          <a:p>
            <a:pPr indent="-247650" lvl="0" marL="254000" marR="0" rtl="0" algn="just">
              <a:spcBef>
                <a:spcPts val="0"/>
              </a:spcBef>
              <a:spcAft>
                <a:spcPts val="0"/>
              </a:spcAft>
              <a:buClr>
                <a:schemeClr val="dk1"/>
              </a:buClr>
              <a:buSzPts val="1500"/>
              <a:buFont typeface="Noto Sans Symbols"/>
              <a:buChar char="❖"/>
            </a:pPr>
            <a:r>
              <a:rPr lang="en" sz="1500">
                <a:solidFill>
                  <a:schemeClr val="dk1"/>
                </a:solidFill>
                <a:latin typeface="Times New Roman"/>
                <a:ea typeface="Times New Roman"/>
                <a:cs typeface="Times New Roman"/>
                <a:sym typeface="Times New Roman"/>
              </a:rPr>
              <a:t>Usually, in GBM, every tree is grown with 8-32 terminal nodes, and around 100 trees are grown. Unlike Adaboost, here all the trees are given equal weights.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animEffect filter="fade" transition="in">
                                      <p:cBhvr>
                                        <p:cTn dur="1000"/>
                                        <p:tgtEl>
                                          <p:spTgt spid="1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3">
            <a:alphaModFix/>
          </a:blip>
          <a:srcRect b="13268" l="28187" r="26046" t="0"/>
          <a:stretch/>
        </p:blipFill>
        <p:spPr>
          <a:xfrm>
            <a:off x="7174213" y="44701"/>
            <a:ext cx="1930793" cy="1359388"/>
          </a:xfrm>
          <a:prstGeom prst="rect">
            <a:avLst/>
          </a:prstGeom>
          <a:noFill/>
          <a:ln>
            <a:noFill/>
          </a:ln>
        </p:spPr>
      </p:pic>
      <p:sp>
        <p:nvSpPr>
          <p:cNvPr id="180" name="Google Shape;180;p29"/>
          <p:cNvSpPr txBox="1"/>
          <p:nvPr/>
        </p:nvSpPr>
        <p:spPr>
          <a:xfrm>
            <a:off x="125611" y="68732"/>
            <a:ext cx="1989479"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Bayesian Network</a:t>
            </a:r>
            <a:endParaRPr sz="1100"/>
          </a:p>
        </p:txBody>
      </p:sp>
      <p:sp>
        <p:nvSpPr>
          <p:cNvPr id="181" name="Google Shape;181;p29"/>
          <p:cNvSpPr txBox="1"/>
          <p:nvPr/>
        </p:nvSpPr>
        <p:spPr>
          <a:xfrm>
            <a:off x="125611" y="471614"/>
            <a:ext cx="7149900" cy="1223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500">
                <a:solidFill>
                  <a:schemeClr val="dk1"/>
                </a:solidFill>
                <a:latin typeface="Times New Roman"/>
                <a:ea typeface="Times New Roman"/>
                <a:cs typeface="Times New Roman"/>
                <a:sym typeface="Times New Roman"/>
              </a:rPr>
              <a:t>A Bayesian network (also known as a Bayes network, Bayes net, belief network, or decision network) is a probabilistic graphical model that represents a set of variables and their conditional dependencies via a directed acyclic graph (DAG).</a:t>
            </a:r>
            <a:endParaRPr sz="1100"/>
          </a:p>
          <a:p>
            <a:pPr indent="-247650" lvl="0" marL="254000" marR="0" rtl="0" algn="just">
              <a:spcBef>
                <a:spcPts val="0"/>
              </a:spcBef>
              <a:spcAft>
                <a:spcPts val="0"/>
              </a:spcAft>
              <a:buClr>
                <a:schemeClr val="dk1"/>
              </a:buClr>
              <a:buSzPts val="1500"/>
              <a:buFont typeface="Noto Sans Symbols"/>
              <a:buChar char="⮚"/>
            </a:pPr>
            <a:r>
              <a:rPr lang="en" sz="1500">
                <a:solidFill>
                  <a:schemeClr val="dk1"/>
                </a:solidFill>
                <a:latin typeface="Times New Roman"/>
                <a:ea typeface="Times New Roman"/>
                <a:cs typeface="Times New Roman"/>
                <a:sym typeface="Times New Roman"/>
              </a:rPr>
              <a:t>A DAG contains set of nodes and links where each links relationship between the nodes.</a:t>
            </a:r>
            <a:endParaRPr sz="1500">
              <a:solidFill>
                <a:schemeClr val="dk1"/>
              </a:solidFill>
              <a:latin typeface="Times New Roman"/>
              <a:ea typeface="Times New Roman"/>
              <a:cs typeface="Times New Roman"/>
              <a:sym typeface="Times New Roman"/>
            </a:endParaRPr>
          </a:p>
        </p:txBody>
      </p:sp>
      <p:grpSp>
        <p:nvGrpSpPr>
          <p:cNvPr id="182" name="Google Shape;182;p29"/>
          <p:cNvGrpSpPr/>
          <p:nvPr/>
        </p:nvGrpSpPr>
        <p:grpSpPr>
          <a:xfrm>
            <a:off x="78189" y="2070441"/>
            <a:ext cx="6143496" cy="1250145"/>
            <a:chOff x="167586" y="2089404"/>
            <a:chExt cx="9745437" cy="1983106"/>
          </a:xfrm>
        </p:grpSpPr>
        <p:pic>
          <p:nvPicPr>
            <p:cNvPr id="183" name="Google Shape;183;p29"/>
            <p:cNvPicPr preferRelativeResize="0"/>
            <p:nvPr/>
          </p:nvPicPr>
          <p:blipFill rotWithShape="1">
            <a:blip r:embed="rId4">
              <a:alphaModFix/>
            </a:blip>
            <a:srcRect b="3886" l="0" r="39779" t="66704"/>
            <a:stretch/>
          </p:blipFill>
          <p:spPr>
            <a:xfrm>
              <a:off x="167586" y="3237624"/>
              <a:ext cx="5868834" cy="834886"/>
            </a:xfrm>
            <a:prstGeom prst="rect">
              <a:avLst/>
            </a:prstGeom>
            <a:noFill/>
            <a:ln>
              <a:noFill/>
            </a:ln>
          </p:spPr>
        </p:pic>
        <p:pic>
          <p:nvPicPr>
            <p:cNvPr id="184" name="Google Shape;184;p29"/>
            <p:cNvPicPr preferRelativeResize="0"/>
            <p:nvPr/>
          </p:nvPicPr>
          <p:blipFill rotWithShape="1">
            <a:blip r:embed="rId4">
              <a:alphaModFix/>
            </a:blip>
            <a:srcRect b="74714" l="0" r="0" t="0"/>
            <a:stretch/>
          </p:blipFill>
          <p:spPr>
            <a:xfrm>
              <a:off x="167588" y="2089404"/>
              <a:ext cx="9745435" cy="717837"/>
            </a:xfrm>
            <a:prstGeom prst="rect">
              <a:avLst/>
            </a:prstGeom>
            <a:noFill/>
            <a:ln>
              <a:noFill/>
            </a:ln>
          </p:spPr>
        </p:pic>
        <p:pic>
          <p:nvPicPr>
            <p:cNvPr id="185" name="Google Shape;185;p29"/>
            <p:cNvPicPr preferRelativeResize="0"/>
            <p:nvPr/>
          </p:nvPicPr>
          <p:blipFill rotWithShape="1">
            <a:blip r:embed="rId4">
              <a:alphaModFix/>
            </a:blip>
            <a:srcRect b="36914" l="0" r="0" t="41729"/>
            <a:stretch/>
          </p:blipFill>
          <p:spPr>
            <a:xfrm>
              <a:off x="167587" y="2631337"/>
              <a:ext cx="9745435" cy="606287"/>
            </a:xfrm>
            <a:prstGeom prst="rect">
              <a:avLst/>
            </a:prstGeom>
            <a:noFill/>
            <a:ln>
              <a:noFill/>
            </a:ln>
          </p:spPr>
        </p:pic>
      </p:grpSp>
      <p:pic>
        <p:nvPicPr>
          <p:cNvPr id="186" name="Google Shape;186;p29"/>
          <p:cNvPicPr preferRelativeResize="0"/>
          <p:nvPr/>
        </p:nvPicPr>
        <p:blipFill rotWithShape="1">
          <a:blip r:embed="rId5">
            <a:alphaModFix/>
          </a:blip>
          <a:srcRect b="0" l="0" r="0" t="0"/>
          <a:stretch/>
        </p:blipFill>
        <p:spPr>
          <a:xfrm>
            <a:off x="3197359" y="3233487"/>
            <a:ext cx="5907647" cy="1865312"/>
          </a:xfrm>
          <a:prstGeom prst="rect">
            <a:avLst/>
          </a:prstGeom>
          <a:noFill/>
          <a:ln>
            <a:noFill/>
          </a:ln>
        </p:spPr>
      </p:pic>
      <p:sp>
        <p:nvSpPr>
          <p:cNvPr id="187" name="Google Shape;187;p29"/>
          <p:cNvSpPr txBox="1"/>
          <p:nvPr/>
        </p:nvSpPr>
        <p:spPr>
          <a:xfrm>
            <a:off x="78195" y="1758124"/>
            <a:ext cx="2037000" cy="346200"/>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Probability Types</a:t>
            </a:r>
            <a:endParaRPr sz="1100"/>
          </a:p>
        </p:txBody>
      </p:sp>
      <p:sp>
        <p:nvSpPr>
          <p:cNvPr id="188" name="Google Shape;188;p29"/>
          <p:cNvSpPr txBox="1"/>
          <p:nvPr/>
        </p:nvSpPr>
        <p:spPr>
          <a:xfrm>
            <a:off x="78189" y="3447530"/>
            <a:ext cx="2036901"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Bayes Theorem</a:t>
            </a:r>
            <a:endParaRPr sz="1100"/>
          </a:p>
        </p:txBody>
      </p:sp>
      <p:sp>
        <p:nvSpPr>
          <p:cNvPr id="189" name="Google Shape;189;p29"/>
          <p:cNvSpPr txBox="1"/>
          <p:nvPr/>
        </p:nvSpPr>
        <p:spPr>
          <a:xfrm>
            <a:off x="61820" y="3843012"/>
            <a:ext cx="3054098" cy="992579"/>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500">
                <a:solidFill>
                  <a:schemeClr val="dk1"/>
                </a:solidFill>
                <a:latin typeface="Times New Roman"/>
                <a:ea typeface="Times New Roman"/>
                <a:cs typeface="Times New Roman"/>
                <a:sym typeface="Times New Roman"/>
              </a:rPr>
              <a:t>Bayes' theorem gives a mathematical rule for inverting conditional probabilities, allowing us to find the probability of a cause given its effect.</a:t>
            </a:r>
            <a:endParaRPr sz="1500">
              <a:solidFill>
                <a:schemeClr val="dk1"/>
              </a:solidFill>
              <a:latin typeface="Times New Roman"/>
              <a:ea typeface="Times New Roman"/>
              <a:cs typeface="Times New Roman"/>
              <a:sym typeface="Times New Roman"/>
            </a:endParaRPr>
          </a:p>
        </p:txBody>
      </p:sp>
      <p:pic>
        <p:nvPicPr>
          <p:cNvPr id="190" name="Google Shape;190;p29"/>
          <p:cNvPicPr preferRelativeResize="0"/>
          <p:nvPr/>
        </p:nvPicPr>
        <p:blipFill rotWithShape="1">
          <a:blip r:embed="rId6">
            <a:alphaModFix/>
          </a:blip>
          <a:srcRect b="0" l="0" r="0" t="0"/>
          <a:stretch/>
        </p:blipFill>
        <p:spPr>
          <a:xfrm>
            <a:off x="3607910" y="1461320"/>
            <a:ext cx="4082496" cy="5519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nvSpPr>
        <p:spPr>
          <a:xfrm>
            <a:off x="102252" y="92325"/>
            <a:ext cx="1643400" cy="346200"/>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d-</a:t>
            </a:r>
            <a:r>
              <a:rPr b="1" lang="en" sz="1800">
                <a:solidFill>
                  <a:schemeClr val="lt1"/>
                </a:solidFill>
                <a:latin typeface="Times New Roman"/>
                <a:ea typeface="Times New Roman"/>
                <a:cs typeface="Times New Roman"/>
                <a:sym typeface="Times New Roman"/>
              </a:rPr>
              <a:t>Separation</a:t>
            </a:r>
            <a:endParaRPr sz="1100"/>
          </a:p>
        </p:txBody>
      </p:sp>
      <p:sp>
        <p:nvSpPr>
          <p:cNvPr id="196" name="Google Shape;196;p30"/>
          <p:cNvSpPr txBox="1"/>
          <p:nvPr/>
        </p:nvSpPr>
        <p:spPr>
          <a:xfrm>
            <a:off x="203100" y="526975"/>
            <a:ext cx="873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Times New Roman"/>
                <a:ea typeface="Times New Roman"/>
                <a:cs typeface="Times New Roman"/>
                <a:sym typeface="Times New Roman"/>
              </a:rPr>
              <a:t>d-separation</a:t>
            </a:r>
            <a:r>
              <a:rPr lang="en" sz="1500">
                <a:solidFill>
                  <a:schemeClr val="dk1"/>
                </a:solidFill>
                <a:latin typeface="Times New Roman"/>
                <a:ea typeface="Times New Roman"/>
                <a:cs typeface="Times New Roman"/>
                <a:sym typeface="Times New Roman"/>
              </a:rPr>
              <a:t> is a concept in Bayesian networks that helps determine whether two variables are conditionally independent given some set of other variables.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It stands for </a:t>
            </a:r>
            <a:r>
              <a:rPr b="1" lang="en" sz="1500">
                <a:solidFill>
                  <a:schemeClr val="dk1"/>
                </a:solidFill>
                <a:latin typeface="Times New Roman"/>
                <a:ea typeface="Times New Roman"/>
                <a:cs typeface="Times New Roman"/>
                <a:sym typeface="Times New Roman"/>
              </a:rPr>
              <a:t>directional separation</a:t>
            </a:r>
            <a:r>
              <a:rPr lang="en" sz="1500">
                <a:solidFill>
                  <a:schemeClr val="dk1"/>
                </a:solidFill>
                <a:latin typeface="Times New Roman"/>
                <a:ea typeface="Times New Roman"/>
                <a:cs typeface="Times New Roman"/>
                <a:sym typeface="Times New Roman"/>
              </a:rPr>
              <a:t> and is used to analyze the dependencies and independencies in a directed acyclic graph (DAG).</a:t>
            </a:r>
            <a:endParaRPr sz="1500">
              <a:latin typeface="Times New Roman"/>
              <a:ea typeface="Times New Roman"/>
              <a:cs typeface="Times New Roman"/>
              <a:sym typeface="Times New Roman"/>
            </a:endParaRPr>
          </a:p>
        </p:txBody>
      </p:sp>
      <p:pic>
        <p:nvPicPr>
          <p:cNvPr id="197" name="Google Shape;197;p30"/>
          <p:cNvPicPr preferRelativeResize="0"/>
          <p:nvPr/>
        </p:nvPicPr>
        <p:blipFill>
          <a:blip r:embed="rId3">
            <a:alphaModFix/>
          </a:blip>
          <a:stretch>
            <a:fillRect/>
          </a:stretch>
        </p:blipFill>
        <p:spPr>
          <a:xfrm>
            <a:off x="141575" y="2802100"/>
            <a:ext cx="2485250" cy="222560"/>
          </a:xfrm>
          <a:prstGeom prst="rect">
            <a:avLst/>
          </a:prstGeom>
          <a:noFill/>
          <a:ln>
            <a:noFill/>
          </a:ln>
        </p:spPr>
      </p:pic>
      <p:pic>
        <p:nvPicPr>
          <p:cNvPr id="198" name="Google Shape;198;p30"/>
          <p:cNvPicPr preferRelativeResize="0"/>
          <p:nvPr/>
        </p:nvPicPr>
        <p:blipFill>
          <a:blip r:embed="rId4">
            <a:alphaModFix/>
          </a:blip>
          <a:stretch>
            <a:fillRect/>
          </a:stretch>
        </p:blipFill>
        <p:spPr>
          <a:xfrm>
            <a:off x="203100" y="3227450"/>
            <a:ext cx="762000" cy="257175"/>
          </a:xfrm>
          <a:prstGeom prst="rect">
            <a:avLst/>
          </a:prstGeom>
          <a:noFill/>
          <a:ln>
            <a:noFill/>
          </a:ln>
        </p:spPr>
      </p:pic>
      <p:pic>
        <p:nvPicPr>
          <p:cNvPr id="199" name="Google Shape;199;p30"/>
          <p:cNvPicPr preferRelativeResize="0"/>
          <p:nvPr/>
        </p:nvPicPr>
        <p:blipFill>
          <a:blip r:embed="rId5">
            <a:alphaModFix/>
          </a:blip>
          <a:stretch>
            <a:fillRect/>
          </a:stretch>
        </p:blipFill>
        <p:spPr>
          <a:xfrm>
            <a:off x="102250" y="3549400"/>
            <a:ext cx="3194475" cy="877275"/>
          </a:xfrm>
          <a:prstGeom prst="rect">
            <a:avLst/>
          </a:prstGeom>
          <a:noFill/>
          <a:ln>
            <a:noFill/>
          </a:ln>
        </p:spPr>
      </p:pic>
      <p:pic>
        <p:nvPicPr>
          <p:cNvPr id="200" name="Google Shape;200;p30"/>
          <p:cNvPicPr preferRelativeResize="0"/>
          <p:nvPr/>
        </p:nvPicPr>
        <p:blipFill>
          <a:blip r:embed="rId6">
            <a:alphaModFix/>
          </a:blip>
          <a:stretch>
            <a:fillRect/>
          </a:stretch>
        </p:blipFill>
        <p:spPr>
          <a:xfrm>
            <a:off x="3329375" y="2818463"/>
            <a:ext cx="2485250" cy="189825"/>
          </a:xfrm>
          <a:prstGeom prst="rect">
            <a:avLst/>
          </a:prstGeom>
          <a:noFill/>
          <a:ln>
            <a:noFill/>
          </a:ln>
        </p:spPr>
      </p:pic>
      <p:pic>
        <p:nvPicPr>
          <p:cNvPr id="201" name="Google Shape;201;p30"/>
          <p:cNvPicPr preferRelativeResize="0"/>
          <p:nvPr/>
        </p:nvPicPr>
        <p:blipFill>
          <a:blip r:embed="rId7">
            <a:alphaModFix/>
          </a:blip>
          <a:stretch>
            <a:fillRect/>
          </a:stretch>
        </p:blipFill>
        <p:spPr>
          <a:xfrm>
            <a:off x="3436875" y="3246500"/>
            <a:ext cx="762000" cy="219075"/>
          </a:xfrm>
          <a:prstGeom prst="rect">
            <a:avLst/>
          </a:prstGeom>
          <a:noFill/>
          <a:ln>
            <a:noFill/>
          </a:ln>
        </p:spPr>
      </p:pic>
      <p:pic>
        <p:nvPicPr>
          <p:cNvPr id="202" name="Google Shape;202;p30"/>
          <p:cNvPicPr preferRelativeResize="0"/>
          <p:nvPr/>
        </p:nvPicPr>
        <p:blipFill>
          <a:blip r:embed="rId8">
            <a:alphaModFix/>
          </a:blip>
          <a:stretch>
            <a:fillRect/>
          </a:stretch>
        </p:blipFill>
        <p:spPr>
          <a:xfrm>
            <a:off x="3436875" y="3549388"/>
            <a:ext cx="2990650" cy="942650"/>
          </a:xfrm>
          <a:prstGeom prst="rect">
            <a:avLst/>
          </a:prstGeom>
          <a:noFill/>
          <a:ln>
            <a:noFill/>
          </a:ln>
        </p:spPr>
      </p:pic>
      <p:pic>
        <p:nvPicPr>
          <p:cNvPr id="203" name="Google Shape;203;p30"/>
          <p:cNvPicPr preferRelativeResize="0"/>
          <p:nvPr/>
        </p:nvPicPr>
        <p:blipFill>
          <a:blip r:embed="rId9">
            <a:alphaModFix/>
          </a:blip>
          <a:stretch>
            <a:fillRect/>
          </a:stretch>
        </p:blipFill>
        <p:spPr>
          <a:xfrm>
            <a:off x="6427525" y="2851500"/>
            <a:ext cx="2664050" cy="125748"/>
          </a:xfrm>
          <a:prstGeom prst="rect">
            <a:avLst/>
          </a:prstGeom>
          <a:noFill/>
          <a:ln>
            <a:noFill/>
          </a:ln>
        </p:spPr>
      </p:pic>
      <p:pic>
        <p:nvPicPr>
          <p:cNvPr id="204" name="Google Shape;204;p30"/>
          <p:cNvPicPr preferRelativeResize="0"/>
          <p:nvPr/>
        </p:nvPicPr>
        <p:blipFill>
          <a:blip r:embed="rId10">
            <a:alphaModFix/>
          </a:blip>
          <a:stretch>
            <a:fillRect/>
          </a:stretch>
        </p:blipFill>
        <p:spPr>
          <a:xfrm>
            <a:off x="6491325" y="3241738"/>
            <a:ext cx="838200" cy="228600"/>
          </a:xfrm>
          <a:prstGeom prst="rect">
            <a:avLst/>
          </a:prstGeom>
          <a:noFill/>
          <a:ln>
            <a:noFill/>
          </a:ln>
        </p:spPr>
      </p:pic>
      <p:pic>
        <p:nvPicPr>
          <p:cNvPr id="205" name="Google Shape;205;p30"/>
          <p:cNvPicPr preferRelativeResize="0"/>
          <p:nvPr/>
        </p:nvPicPr>
        <p:blipFill>
          <a:blip r:embed="rId11">
            <a:alphaModFix/>
          </a:blip>
          <a:stretch>
            <a:fillRect/>
          </a:stretch>
        </p:blipFill>
        <p:spPr>
          <a:xfrm>
            <a:off x="6491323" y="3534474"/>
            <a:ext cx="2664051" cy="972474"/>
          </a:xfrm>
          <a:prstGeom prst="rect">
            <a:avLst/>
          </a:prstGeom>
          <a:noFill/>
          <a:ln>
            <a:noFill/>
          </a:ln>
        </p:spPr>
      </p:pic>
      <p:sp>
        <p:nvSpPr>
          <p:cNvPr id="206" name="Google Shape;206;p30"/>
          <p:cNvSpPr txBox="1"/>
          <p:nvPr/>
        </p:nvSpPr>
        <p:spPr>
          <a:xfrm>
            <a:off x="203100" y="2181325"/>
            <a:ext cx="2549400" cy="346200"/>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Rules of </a:t>
            </a:r>
            <a:r>
              <a:rPr b="1" lang="en" sz="1800">
                <a:solidFill>
                  <a:schemeClr val="lt1"/>
                </a:solidFill>
                <a:latin typeface="Times New Roman"/>
                <a:ea typeface="Times New Roman"/>
                <a:cs typeface="Times New Roman"/>
                <a:sym typeface="Times New Roman"/>
              </a:rPr>
              <a:t>d-Separation</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nvSpPr>
        <p:spPr>
          <a:xfrm>
            <a:off x="155925" y="89300"/>
            <a:ext cx="2761800" cy="346200"/>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Parent Child Relationship</a:t>
            </a:r>
            <a:endParaRPr sz="1100"/>
          </a:p>
        </p:txBody>
      </p:sp>
      <p:pic>
        <p:nvPicPr>
          <p:cNvPr id="212" name="Google Shape;212;p31"/>
          <p:cNvPicPr preferRelativeResize="0"/>
          <p:nvPr/>
        </p:nvPicPr>
        <p:blipFill>
          <a:blip r:embed="rId3">
            <a:alphaModFix/>
          </a:blip>
          <a:stretch>
            <a:fillRect/>
          </a:stretch>
        </p:blipFill>
        <p:spPr>
          <a:xfrm>
            <a:off x="155925" y="501400"/>
            <a:ext cx="3669825" cy="2665876"/>
          </a:xfrm>
          <a:prstGeom prst="rect">
            <a:avLst/>
          </a:prstGeom>
          <a:noFill/>
          <a:ln>
            <a:noFill/>
          </a:ln>
        </p:spPr>
      </p:pic>
      <p:pic>
        <p:nvPicPr>
          <p:cNvPr id="213" name="Google Shape;213;p31"/>
          <p:cNvPicPr preferRelativeResize="0"/>
          <p:nvPr/>
        </p:nvPicPr>
        <p:blipFill>
          <a:blip r:embed="rId4">
            <a:alphaModFix/>
          </a:blip>
          <a:stretch>
            <a:fillRect/>
          </a:stretch>
        </p:blipFill>
        <p:spPr>
          <a:xfrm>
            <a:off x="3951025" y="587900"/>
            <a:ext cx="4435650" cy="2018250"/>
          </a:xfrm>
          <a:prstGeom prst="rect">
            <a:avLst/>
          </a:prstGeom>
          <a:noFill/>
          <a:ln>
            <a:noFill/>
          </a:ln>
        </p:spPr>
      </p:pic>
      <p:pic>
        <p:nvPicPr>
          <p:cNvPr id="214" name="Google Shape;214;p31"/>
          <p:cNvPicPr preferRelativeResize="0"/>
          <p:nvPr/>
        </p:nvPicPr>
        <p:blipFill>
          <a:blip r:embed="rId5">
            <a:alphaModFix/>
          </a:blip>
          <a:stretch>
            <a:fillRect/>
          </a:stretch>
        </p:blipFill>
        <p:spPr>
          <a:xfrm>
            <a:off x="196600" y="3233175"/>
            <a:ext cx="3038075" cy="1858625"/>
          </a:xfrm>
          <a:prstGeom prst="rect">
            <a:avLst/>
          </a:prstGeom>
          <a:noFill/>
          <a:ln>
            <a:noFill/>
          </a:ln>
        </p:spPr>
      </p:pic>
      <p:pic>
        <p:nvPicPr>
          <p:cNvPr id="215" name="Google Shape;215;p31"/>
          <p:cNvPicPr preferRelativeResize="0"/>
          <p:nvPr/>
        </p:nvPicPr>
        <p:blipFill>
          <a:blip r:embed="rId6">
            <a:alphaModFix/>
          </a:blip>
          <a:stretch>
            <a:fillRect/>
          </a:stretch>
        </p:blipFill>
        <p:spPr>
          <a:xfrm>
            <a:off x="3978150" y="2758550"/>
            <a:ext cx="4093918" cy="223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2"/>
          <p:cNvPicPr preferRelativeResize="0"/>
          <p:nvPr/>
        </p:nvPicPr>
        <p:blipFill>
          <a:blip r:embed="rId3">
            <a:alphaModFix/>
          </a:blip>
          <a:stretch>
            <a:fillRect/>
          </a:stretch>
        </p:blipFill>
        <p:spPr>
          <a:xfrm>
            <a:off x="152400" y="152400"/>
            <a:ext cx="4028075" cy="2364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3"/>
          <p:cNvPicPr preferRelativeResize="0"/>
          <p:nvPr/>
        </p:nvPicPr>
        <p:blipFill rotWithShape="1">
          <a:blip r:embed="rId3">
            <a:alphaModFix/>
          </a:blip>
          <a:srcRect b="41528" l="52177" r="0" t="0"/>
          <a:stretch/>
        </p:blipFill>
        <p:spPr>
          <a:xfrm>
            <a:off x="4103001" y="311774"/>
            <a:ext cx="3879651" cy="2152675"/>
          </a:xfrm>
          <a:prstGeom prst="rect">
            <a:avLst/>
          </a:prstGeom>
          <a:noFill/>
          <a:ln>
            <a:noFill/>
          </a:ln>
        </p:spPr>
      </p:pic>
      <p:pic>
        <p:nvPicPr>
          <p:cNvPr id="226" name="Google Shape;226;p33"/>
          <p:cNvPicPr preferRelativeResize="0"/>
          <p:nvPr/>
        </p:nvPicPr>
        <p:blipFill rotWithShape="1">
          <a:blip r:embed="rId3">
            <a:alphaModFix/>
          </a:blip>
          <a:srcRect b="661" l="61" r="18528" t="64259"/>
          <a:stretch/>
        </p:blipFill>
        <p:spPr>
          <a:xfrm>
            <a:off x="89363" y="2044499"/>
            <a:ext cx="4013640" cy="784874"/>
          </a:xfrm>
          <a:prstGeom prst="rect">
            <a:avLst/>
          </a:prstGeom>
          <a:noFill/>
          <a:ln>
            <a:noFill/>
          </a:ln>
        </p:spPr>
      </p:pic>
      <p:sp>
        <p:nvSpPr>
          <p:cNvPr id="227" name="Google Shape;227;p33"/>
          <p:cNvSpPr txBox="1"/>
          <p:nvPr/>
        </p:nvSpPr>
        <p:spPr>
          <a:xfrm>
            <a:off x="193679" y="88069"/>
            <a:ext cx="3116007" cy="346249"/>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Example of Bayesian Network </a:t>
            </a:r>
            <a:endParaRPr sz="1100"/>
          </a:p>
        </p:txBody>
      </p:sp>
      <p:pic>
        <p:nvPicPr>
          <p:cNvPr id="228" name="Google Shape;228;p33"/>
          <p:cNvPicPr preferRelativeResize="0"/>
          <p:nvPr/>
        </p:nvPicPr>
        <p:blipFill rotWithShape="1">
          <a:blip r:embed="rId3">
            <a:alphaModFix/>
          </a:blip>
          <a:srcRect b="47345" l="0" r="49345" t="0"/>
          <a:stretch/>
        </p:blipFill>
        <p:spPr>
          <a:xfrm>
            <a:off x="37138" y="548214"/>
            <a:ext cx="2668790" cy="1258949"/>
          </a:xfrm>
          <a:prstGeom prst="rect">
            <a:avLst/>
          </a:prstGeom>
          <a:noFill/>
          <a:ln>
            <a:noFill/>
          </a:ln>
        </p:spPr>
      </p:pic>
      <p:pic>
        <p:nvPicPr>
          <p:cNvPr id="229" name="Google Shape;229;p33"/>
          <p:cNvPicPr preferRelativeResize="0"/>
          <p:nvPr/>
        </p:nvPicPr>
        <p:blipFill rotWithShape="1">
          <a:blip r:embed="rId4">
            <a:alphaModFix/>
          </a:blip>
          <a:srcRect b="88023" l="0" r="48133" t="0"/>
          <a:stretch/>
        </p:blipFill>
        <p:spPr>
          <a:xfrm>
            <a:off x="193678" y="3059272"/>
            <a:ext cx="3364994" cy="345279"/>
          </a:xfrm>
          <a:prstGeom prst="rect">
            <a:avLst/>
          </a:prstGeom>
          <a:noFill/>
          <a:ln>
            <a:noFill/>
          </a:ln>
        </p:spPr>
      </p:pic>
      <p:grpSp>
        <p:nvGrpSpPr>
          <p:cNvPr id="230" name="Google Shape;230;p33"/>
          <p:cNvGrpSpPr/>
          <p:nvPr/>
        </p:nvGrpSpPr>
        <p:grpSpPr>
          <a:xfrm>
            <a:off x="193679" y="3511542"/>
            <a:ext cx="5925367" cy="1379824"/>
            <a:chOff x="436330" y="5237922"/>
            <a:chExt cx="6343147" cy="1477111"/>
          </a:xfrm>
        </p:grpSpPr>
        <p:pic>
          <p:nvPicPr>
            <p:cNvPr id="231" name="Google Shape;231;p33"/>
            <p:cNvPicPr preferRelativeResize="0"/>
            <p:nvPr/>
          </p:nvPicPr>
          <p:blipFill rotWithShape="1">
            <a:blip r:embed="rId4">
              <a:alphaModFix/>
            </a:blip>
            <a:srcRect b="0" l="0" r="0" t="48069"/>
            <a:stretch/>
          </p:blipFill>
          <p:spPr>
            <a:xfrm>
              <a:off x="436330" y="5251340"/>
              <a:ext cx="6343147" cy="1463693"/>
            </a:xfrm>
            <a:prstGeom prst="rect">
              <a:avLst/>
            </a:prstGeom>
            <a:noFill/>
            <a:ln>
              <a:noFill/>
            </a:ln>
          </p:spPr>
        </p:pic>
        <p:sp>
          <p:nvSpPr>
            <p:cNvPr id="232" name="Google Shape;232;p33"/>
            <p:cNvSpPr/>
            <p:nvPr/>
          </p:nvSpPr>
          <p:spPr>
            <a:xfrm>
              <a:off x="3906078" y="5237922"/>
              <a:ext cx="2842592" cy="31821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